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56" r:id="rId2"/>
    <p:sldId id="307" r:id="rId3"/>
    <p:sldId id="325" r:id="rId4"/>
    <p:sldId id="260" r:id="rId5"/>
    <p:sldId id="322" r:id="rId6"/>
    <p:sldId id="324" r:id="rId7"/>
    <p:sldId id="321" r:id="rId8"/>
    <p:sldId id="303" r:id="rId9"/>
    <p:sldId id="298" r:id="rId10"/>
    <p:sldId id="378" r:id="rId11"/>
    <p:sldId id="297" r:id="rId12"/>
    <p:sldId id="326" r:id="rId13"/>
    <p:sldId id="327" r:id="rId14"/>
    <p:sldId id="328" r:id="rId15"/>
    <p:sldId id="300" r:id="rId16"/>
    <p:sldId id="367" r:id="rId17"/>
    <p:sldId id="336" r:id="rId18"/>
    <p:sldId id="337" r:id="rId19"/>
    <p:sldId id="330" r:id="rId20"/>
    <p:sldId id="331" r:id="rId21"/>
    <p:sldId id="332" r:id="rId22"/>
    <p:sldId id="333" r:id="rId23"/>
    <p:sldId id="335" r:id="rId24"/>
    <p:sldId id="338" r:id="rId25"/>
    <p:sldId id="334" r:id="rId26"/>
    <p:sldId id="339" r:id="rId27"/>
    <p:sldId id="341" r:id="rId28"/>
    <p:sldId id="342" r:id="rId29"/>
    <p:sldId id="340" r:id="rId30"/>
    <p:sldId id="329" r:id="rId31"/>
    <p:sldId id="365" r:id="rId32"/>
    <p:sldId id="343" r:id="rId33"/>
    <p:sldId id="366" r:id="rId34"/>
    <p:sldId id="345" r:id="rId35"/>
    <p:sldId id="344" r:id="rId36"/>
    <p:sldId id="357" r:id="rId37"/>
    <p:sldId id="348" r:id="rId38"/>
    <p:sldId id="351" r:id="rId39"/>
    <p:sldId id="346" r:id="rId40"/>
    <p:sldId id="352" r:id="rId41"/>
    <p:sldId id="347" r:id="rId42"/>
    <p:sldId id="353" r:id="rId43"/>
    <p:sldId id="354" r:id="rId44"/>
    <p:sldId id="355" r:id="rId45"/>
    <p:sldId id="356" r:id="rId46"/>
    <p:sldId id="377" r:id="rId47"/>
    <p:sldId id="376" r:id="rId48"/>
    <p:sldId id="362" r:id="rId49"/>
    <p:sldId id="358" r:id="rId50"/>
    <p:sldId id="359" r:id="rId51"/>
    <p:sldId id="360" r:id="rId52"/>
    <p:sldId id="363" r:id="rId53"/>
    <p:sldId id="361" r:id="rId54"/>
    <p:sldId id="364" r:id="rId55"/>
    <p:sldId id="350" r:id="rId5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5" d="100"/>
          <a:sy n="125" d="100"/>
        </p:scale>
        <p:origin x="302" y="77"/>
      </p:cViewPr>
      <p:guideLst/>
    </p:cSldViewPr>
  </p:slideViewPr>
  <p:notesTextViewPr>
    <p:cViewPr>
      <p:scale>
        <a:sx n="3" d="2"/>
        <a:sy n="3" d="2"/>
      </p:scale>
      <p:origin x="0" y="0"/>
    </p:cViewPr>
  </p:notesTextViewPr>
  <p:sorterViewPr>
    <p:cViewPr>
      <p:scale>
        <a:sx n="100" d="100"/>
        <a:sy n="100" d="100"/>
      </p:scale>
      <p:origin x="0" y="-4194"/>
    </p:cViewPr>
  </p:sorterViewPr>
  <p:notesViewPr>
    <p:cSldViewPr snapToGrid="0">
      <p:cViewPr varScale="1">
        <p:scale>
          <a:sx n="90" d="100"/>
          <a:sy n="90" d="100"/>
        </p:scale>
        <p:origin x="4022"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8" tIns="48324" rIns="96648" bIns="48324" rtlCol="0"/>
          <a:lstStyle>
            <a:lvl1pPr algn="l">
              <a:defRPr sz="1200"/>
            </a:lvl1pPr>
          </a:lstStyle>
          <a:p>
            <a:r>
              <a:rPr lang="en-US" b="1" dirty="0"/>
              <a:t>Social Science Considerations in </a:t>
            </a:r>
          </a:p>
          <a:p>
            <a:r>
              <a:rPr lang="en-US" b="1" dirty="0"/>
              <a:t>Civil Engineering</a:t>
            </a:r>
          </a:p>
          <a:p>
            <a:r>
              <a:rPr lang="en-US" sz="1100" dirty="0"/>
              <a:t>Professional Engineering Practice Issues</a:t>
            </a:r>
          </a:p>
        </p:txBody>
      </p:sp>
      <p:sp>
        <p:nvSpPr>
          <p:cNvPr id="3" name="Date Placeholder 2"/>
          <p:cNvSpPr>
            <a:spLocks noGrp="1"/>
          </p:cNvSpPr>
          <p:nvPr>
            <p:ph type="dt" sz="quarter" idx="1"/>
          </p:nvPr>
        </p:nvSpPr>
        <p:spPr>
          <a:xfrm>
            <a:off x="4143587" y="1"/>
            <a:ext cx="3169920" cy="481727"/>
          </a:xfrm>
          <a:prstGeom prst="rect">
            <a:avLst/>
          </a:prstGeom>
        </p:spPr>
        <p:txBody>
          <a:bodyPr vert="horz" lIns="96648" tIns="48324" rIns="96648" bIns="48324" rtlCol="0"/>
          <a:lstStyle>
            <a:lvl1pPr algn="r">
              <a:defRPr sz="1200"/>
            </a:lvl1pPr>
          </a:lstStyle>
          <a:p>
            <a:r>
              <a:rPr lang="en-US" dirty="0"/>
              <a:t>CE 4200</a:t>
            </a:r>
          </a:p>
          <a:p>
            <a:r>
              <a:rPr lang="en-US" dirty="0"/>
              <a:t>Fall  2021</a:t>
            </a:r>
          </a:p>
        </p:txBody>
      </p:sp>
      <p:sp>
        <p:nvSpPr>
          <p:cNvPr id="4" name="Footer Placeholder 3"/>
          <p:cNvSpPr>
            <a:spLocks noGrp="1"/>
          </p:cNvSpPr>
          <p:nvPr>
            <p:ph type="ftr" sz="quarter" idx="2"/>
          </p:nvPr>
        </p:nvSpPr>
        <p:spPr>
          <a:xfrm>
            <a:off x="0" y="9119474"/>
            <a:ext cx="3169920" cy="481726"/>
          </a:xfrm>
          <a:prstGeom prst="rect">
            <a:avLst/>
          </a:prstGeom>
        </p:spPr>
        <p:txBody>
          <a:bodyPr vert="horz" lIns="96648" tIns="48324" rIns="96648" bIns="48324" rtlCol="0" anchor="b"/>
          <a:lstStyle>
            <a:lvl1pPr algn="l">
              <a:defRPr sz="1200"/>
            </a:lvl1pPr>
          </a:lstStyle>
          <a:p>
            <a:r>
              <a:rPr lang="en-US" dirty="0"/>
              <a:t>William D. Lawson, PE, PhD</a:t>
            </a:r>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48" tIns="48324" rIns="96648" bIns="48324" rtlCol="0" anchor="b"/>
          <a:lstStyle>
            <a:lvl1pPr algn="r">
              <a:defRPr sz="1200"/>
            </a:lvl1pPr>
          </a:lstStyle>
          <a:p>
            <a:fld id="{DC747512-C203-46F7-813C-0801D4A0C87B}" type="slidenum">
              <a:rPr lang="en-US" smtClean="0"/>
              <a:t>‹#›</a:t>
            </a:fld>
            <a:endParaRPr lang="en-US"/>
          </a:p>
        </p:txBody>
      </p:sp>
    </p:spTree>
    <p:extLst>
      <p:ext uri="{BB962C8B-B14F-4D97-AF65-F5344CB8AC3E}">
        <p14:creationId xmlns:p14="http://schemas.microsoft.com/office/powerpoint/2010/main" val="4294607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238" cy="481014"/>
          </a:xfrm>
          <a:prstGeom prst="rect">
            <a:avLst/>
          </a:prstGeom>
        </p:spPr>
        <p:txBody>
          <a:bodyPr vert="horz" lIns="91428" tIns="45714" rIns="91428" bIns="45714" rtlCol="0"/>
          <a:lstStyle>
            <a:lvl1pPr algn="l">
              <a:defRPr sz="1200"/>
            </a:lvl1pPr>
          </a:lstStyle>
          <a:p>
            <a:endParaRPr lang="en-US"/>
          </a:p>
        </p:txBody>
      </p:sp>
      <p:sp>
        <p:nvSpPr>
          <p:cNvPr id="3" name="Date Placeholder 2"/>
          <p:cNvSpPr>
            <a:spLocks noGrp="1"/>
          </p:cNvSpPr>
          <p:nvPr>
            <p:ph type="dt" idx="1"/>
          </p:nvPr>
        </p:nvSpPr>
        <p:spPr>
          <a:xfrm>
            <a:off x="4143375" y="0"/>
            <a:ext cx="3170238" cy="481014"/>
          </a:xfrm>
          <a:prstGeom prst="rect">
            <a:avLst/>
          </a:prstGeom>
        </p:spPr>
        <p:txBody>
          <a:bodyPr vert="horz" lIns="91428" tIns="45714" rIns="91428" bIns="45714" rtlCol="0"/>
          <a:lstStyle>
            <a:lvl1pPr algn="r">
              <a:defRPr sz="1200"/>
            </a:lvl1pPr>
          </a:lstStyle>
          <a:p>
            <a:fld id="{B06F3172-D912-48E7-A77F-102901DB5625}" type="datetimeFigureOut">
              <a:rPr lang="en-US" smtClean="0"/>
              <a:t>11/17/2021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28" tIns="45714" rIns="91428" bIns="45714" rtlCol="0" anchor="ctr"/>
          <a:lstStyle/>
          <a:p>
            <a:endParaRPr lang="en-US"/>
          </a:p>
        </p:txBody>
      </p:sp>
      <p:sp>
        <p:nvSpPr>
          <p:cNvPr id="5" name="Notes Placeholder 4"/>
          <p:cNvSpPr>
            <a:spLocks noGrp="1"/>
          </p:cNvSpPr>
          <p:nvPr>
            <p:ph type="body" sz="quarter" idx="3"/>
          </p:nvPr>
        </p:nvSpPr>
        <p:spPr>
          <a:xfrm>
            <a:off x="731839" y="4621214"/>
            <a:ext cx="5851525" cy="3779837"/>
          </a:xfrm>
          <a:prstGeom prst="rect">
            <a:avLst/>
          </a:prstGeom>
        </p:spPr>
        <p:txBody>
          <a:bodyPr vert="horz" lIns="91428" tIns="45714" rIns="91428" bIns="457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20188"/>
            <a:ext cx="3170238" cy="481012"/>
          </a:xfrm>
          <a:prstGeom prst="rect">
            <a:avLst/>
          </a:prstGeom>
        </p:spPr>
        <p:txBody>
          <a:bodyPr vert="horz" lIns="91428" tIns="45714" rIns="91428" bIns="45714"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28" tIns="45714" rIns="91428" bIns="45714" rtlCol="0" anchor="b"/>
          <a:lstStyle>
            <a:lvl1pPr algn="r">
              <a:defRPr sz="1200"/>
            </a:lvl1pPr>
          </a:lstStyle>
          <a:p>
            <a:fld id="{2F1C2902-1A41-4FB0-942B-E744D47940C0}" type="slidenum">
              <a:rPr lang="en-US" smtClean="0"/>
              <a:t>‹#›</a:t>
            </a:fld>
            <a:endParaRPr lang="en-US"/>
          </a:p>
        </p:txBody>
      </p:sp>
    </p:spTree>
    <p:extLst>
      <p:ext uri="{BB962C8B-B14F-4D97-AF65-F5344CB8AC3E}">
        <p14:creationId xmlns:p14="http://schemas.microsoft.com/office/powerpoint/2010/main" val="802061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1C2902-1A41-4FB0-942B-E744D47940C0}" type="slidenum">
              <a:rPr lang="en-US" smtClean="0"/>
              <a:t>1</a:t>
            </a:fld>
            <a:endParaRPr lang="en-US"/>
          </a:p>
        </p:txBody>
      </p:sp>
    </p:spTree>
    <p:extLst>
      <p:ext uri="{BB962C8B-B14F-4D97-AF65-F5344CB8AC3E}">
        <p14:creationId xmlns:p14="http://schemas.microsoft.com/office/powerpoint/2010/main" val="3891608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"Getting Licensed"</a:t>
            </a:r>
          </a:p>
        </p:txBody>
      </p:sp>
      <p:sp>
        <p:nvSpPr>
          <p:cNvPr id="5" name="Rectangle 3"/>
          <p:cNvSpPr>
            <a:spLocks noGrp="1" noChangeArrowheads="1"/>
          </p:cNvSpPr>
          <p:nvPr>
            <p:ph type="dt" idx="1"/>
          </p:nvPr>
        </p:nvSpPr>
        <p:spPr>
          <a:ln/>
        </p:spPr>
        <p:txBody>
          <a:bodyPr/>
          <a:lstStyle/>
          <a:p>
            <a:r>
              <a:rPr lang="en-US"/>
              <a:t>William D. Lawson, P.E., Ph.D.</a:t>
            </a:r>
          </a:p>
        </p:txBody>
      </p:sp>
      <p:sp>
        <p:nvSpPr>
          <p:cNvPr id="6" name="Rectangle 6"/>
          <p:cNvSpPr>
            <a:spLocks noGrp="1" noChangeArrowheads="1"/>
          </p:cNvSpPr>
          <p:nvPr>
            <p:ph type="ftr" sz="quarter" idx="4"/>
          </p:nvPr>
        </p:nvSpPr>
        <p:spPr>
          <a:ln/>
        </p:spPr>
        <p:txBody>
          <a:bodyPr/>
          <a:lstStyle/>
          <a:p>
            <a:r>
              <a:rPr lang="en-US"/>
              <a:t>CE 4200 NOTES</a:t>
            </a:r>
          </a:p>
        </p:txBody>
      </p:sp>
      <p:sp>
        <p:nvSpPr>
          <p:cNvPr id="7" name="Rectangle 7"/>
          <p:cNvSpPr>
            <a:spLocks noGrp="1" noChangeArrowheads="1"/>
          </p:cNvSpPr>
          <p:nvPr>
            <p:ph type="sldNum" sz="quarter" idx="5"/>
          </p:nvPr>
        </p:nvSpPr>
        <p:spPr>
          <a:ln/>
        </p:spPr>
        <p:txBody>
          <a:bodyPr/>
          <a:lstStyle/>
          <a:p>
            <a:fld id="{EBA5C7B4-3BB0-47E3-ACC1-4E85FC7538BF}" type="slidenum">
              <a:rPr lang="en-US"/>
              <a:pPr/>
              <a:t>50</a:t>
            </a:fld>
            <a:endParaRPr 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8791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DB549-3C82-488B-9B77-61AC65278EF9}" type="slidenum">
              <a:rPr lang="en-US" smtClean="0"/>
              <a:pPr/>
              <a:t>51</a:t>
            </a:fld>
            <a:endParaRPr lang="en-US"/>
          </a:p>
        </p:txBody>
      </p:sp>
    </p:spTree>
    <p:extLst>
      <p:ext uri="{BB962C8B-B14F-4D97-AF65-F5344CB8AC3E}">
        <p14:creationId xmlns:p14="http://schemas.microsoft.com/office/powerpoint/2010/main" val="305805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p:spPr>
        <p:txBody>
          <a:bodyPr/>
          <a:lstStyle/>
          <a:p>
            <a:endParaRPr lang="en-US"/>
          </a:p>
        </p:txBody>
      </p:sp>
      <p:sp>
        <p:nvSpPr>
          <p:cNvPr id="110596" name="Slide Number Placeholder 6"/>
          <p:cNvSpPr>
            <a:spLocks noGrp="1"/>
          </p:cNvSpPr>
          <p:nvPr>
            <p:ph type="sldNum" sz="quarter" idx="5"/>
          </p:nvPr>
        </p:nvSpPr>
        <p:spPr>
          <a:noFill/>
        </p:spPr>
        <p:txBody>
          <a:bodyPr/>
          <a:lstStyle/>
          <a:p>
            <a:fld id="{AE61C42B-A98D-4B40-B1C1-0AC8DAED6573}" type="slidenum">
              <a:rPr lang="en-US" smtClean="0"/>
              <a:pPr/>
              <a:t>54</a:t>
            </a:fld>
            <a:endParaRPr lang="en-US"/>
          </a:p>
        </p:txBody>
      </p:sp>
    </p:spTree>
    <p:extLst>
      <p:ext uri="{BB962C8B-B14F-4D97-AF65-F5344CB8AC3E}">
        <p14:creationId xmlns:p14="http://schemas.microsoft.com/office/powerpoint/2010/main" val="1835753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98802B4-B359-4E21-B1A9-03F89FD58E3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609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802B4-B359-4E21-B1A9-03F89FD58E3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319553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802B4-B359-4E21-B1A9-03F89FD58E3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8746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802B4-B359-4E21-B1A9-03F89FD58E3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1370914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802B4-B359-4E21-B1A9-03F89FD58E39}"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288547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8802B4-B359-4E21-B1A9-03F89FD58E39}"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121851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8802B4-B359-4E21-B1A9-03F89FD58E39}" type="datetimeFigureOut">
              <a:rPr lang="en-US" smtClean="0"/>
              <a:t>11/17/2021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71574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8802B4-B359-4E21-B1A9-03F89FD58E39}" type="datetimeFigureOut">
              <a:rPr lang="en-US" smtClean="0"/>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977277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802B4-B359-4E21-B1A9-03F89FD58E39}" type="datetimeFigureOut">
              <a:rPr lang="en-US" smtClean="0"/>
              <a:t>11/17/2021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161046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802B4-B359-4E21-B1A9-03F89FD58E39}"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191077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802B4-B359-4E21-B1A9-03F89FD58E39}"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720337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802B4-B359-4E21-B1A9-03F89FD58E39}" type="datetimeFigureOut">
              <a:rPr lang="en-US" smtClean="0"/>
              <a:t>11/17/2021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A03DF-F536-48A3-B357-2B212C6E2D4B}" type="slidenum">
              <a:rPr lang="en-US" smtClean="0"/>
              <a:t>‹#›</a:t>
            </a:fld>
            <a:endParaRPr lang="en-US"/>
          </a:p>
        </p:txBody>
      </p:sp>
    </p:spTree>
    <p:extLst>
      <p:ext uri="{BB962C8B-B14F-4D97-AF65-F5344CB8AC3E}">
        <p14:creationId xmlns:p14="http://schemas.microsoft.com/office/powerpoint/2010/main" val="3784866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23579"/>
            <a:ext cx="9144000" cy="2387600"/>
          </a:xfrm>
        </p:spPr>
        <p:txBody>
          <a:bodyPr>
            <a:noAutofit/>
          </a:bodyPr>
          <a:lstStyle/>
          <a:p>
            <a:r>
              <a:rPr lang="en-US" sz="9600" b="1" dirty="0">
                <a:effectLst>
                  <a:outerShdw blurRad="38100" dist="38100" dir="2700000" algn="tl">
                    <a:srgbClr val="000000">
                      <a:alpha val="43137"/>
                    </a:srgbClr>
                  </a:outerShdw>
                </a:effectLst>
              </a:rPr>
              <a:t>Social Science</a:t>
            </a:r>
            <a:br>
              <a:rPr lang="en-US" sz="9600" b="1" dirty="0">
                <a:effectLst>
                  <a:outerShdw blurRad="38100" dist="38100" dir="2700000" algn="tl">
                    <a:srgbClr val="000000">
                      <a:alpha val="43137"/>
                    </a:srgbClr>
                  </a:outerShdw>
                </a:effectLst>
              </a:rPr>
            </a:br>
            <a:r>
              <a:rPr lang="en-US" sz="5400" b="1" dirty="0">
                <a:effectLst>
                  <a:outerShdw blurRad="38100" dist="38100" dir="2700000" algn="tl">
                    <a:srgbClr val="000000">
                      <a:alpha val="43137"/>
                    </a:srgbClr>
                  </a:outerShdw>
                </a:effectLst>
              </a:rPr>
              <a:t>considerations in </a:t>
            </a:r>
            <a:br>
              <a:rPr lang="en-US" sz="5400" b="1" dirty="0">
                <a:effectLst>
                  <a:outerShdw blurRad="38100" dist="38100" dir="2700000" algn="tl">
                    <a:srgbClr val="000000">
                      <a:alpha val="43137"/>
                    </a:srgbClr>
                  </a:outerShdw>
                </a:effectLst>
              </a:rPr>
            </a:br>
            <a:r>
              <a:rPr lang="en-US" sz="7200" b="1" dirty="0">
                <a:effectLst>
                  <a:outerShdw blurRad="38100" dist="38100" dir="2700000" algn="tl">
                    <a:srgbClr val="000000">
                      <a:alpha val="43137"/>
                    </a:srgbClr>
                  </a:outerShdw>
                </a:effectLst>
              </a:rPr>
              <a:t>Civil Engineering</a:t>
            </a:r>
          </a:p>
        </p:txBody>
      </p:sp>
      <p:sp>
        <p:nvSpPr>
          <p:cNvPr id="3" name="Subtitle 2"/>
          <p:cNvSpPr>
            <a:spLocks noGrp="1"/>
          </p:cNvSpPr>
          <p:nvPr>
            <p:ph type="subTitle" idx="1"/>
          </p:nvPr>
        </p:nvSpPr>
        <p:spPr>
          <a:xfrm>
            <a:off x="1524000" y="4413801"/>
            <a:ext cx="9144000" cy="1655762"/>
          </a:xfrm>
        </p:spPr>
        <p:txBody>
          <a:bodyPr>
            <a:normAutofit fontScale="77500" lnSpcReduction="20000"/>
          </a:bodyPr>
          <a:lstStyle/>
          <a:p>
            <a:r>
              <a:rPr lang="en-US" dirty="0"/>
              <a:t>CE 4200</a:t>
            </a:r>
          </a:p>
          <a:p>
            <a:r>
              <a:rPr lang="en-US" dirty="0"/>
              <a:t>Professional Engineering Practice Issues</a:t>
            </a:r>
          </a:p>
          <a:p>
            <a:r>
              <a:rPr lang="en-US" dirty="0"/>
              <a:t>Fall  2021 Semester</a:t>
            </a:r>
          </a:p>
          <a:p>
            <a:endParaRPr lang="en-US" dirty="0"/>
          </a:p>
          <a:p>
            <a:r>
              <a:rPr lang="en-US" dirty="0"/>
              <a:t>William D. Lawson, PE, PhD</a:t>
            </a:r>
          </a:p>
        </p:txBody>
      </p:sp>
    </p:spTree>
    <p:extLst>
      <p:ext uri="{BB962C8B-B14F-4D97-AF65-F5344CB8AC3E}">
        <p14:creationId xmlns:p14="http://schemas.microsoft.com/office/powerpoint/2010/main" val="337272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431CE-AF25-44C1-9A2F-42AED1A8B09F}"/>
              </a:ext>
            </a:extLst>
          </p:cNvPr>
          <p:cNvPicPr>
            <a:picLocks noChangeAspect="1"/>
          </p:cNvPicPr>
          <p:nvPr/>
        </p:nvPicPr>
        <p:blipFill>
          <a:blip r:embed="rId2"/>
          <a:stretch>
            <a:fillRect/>
          </a:stretch>
        </p:blipFill>
        <p:spPr>
          <a:xfrm rot="20750932">
            <a:off x="2940773" y="-971550"/>
            <a:ext cx="7772400" cy="1104829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3024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lum bright="70000" contrast="-70000"/>
          </a:blip>
          <a:stretch>
            <a:fillRect/>
          </a:stretch>
        </p:blipFill>
        <p:spPr>
          <a:xfrm>
            <a:off x="0" y="365125"/>
            <a:ext cx="15849598" cy="5943600"/>
          </a:xfrm>
          <a:prstGeom prst="rect">
            <a:avLst/>
          </a:prstGeom>
        </p:spPr>
      </p:pic>
      <p:sp>
        <p:nvSpPr>
          <p:cNvPr id="2" name="Title 1"/>
          <p:cNvSpPr>
            <a:spLocks noGrp="1"/>
          </p:cNvSpPr>
          <p:nvPr>
            <p:ph type="title"/>
          </p:nvPr>
        </p:nvSpPr>
        <p:spPr/>
        <p:txBody>
          <a:bodyPr/>
          <a:lstStyle/>
          <a:p>
            <a:r>
              <a:rPr lang="en-US" dirty="0"/>
              <a:t>Social Sciences… Definition</a:t>
            </a:r>
          </a:p>
        </p:txBody>
      </p:sp>
      <p:sp>
        <p:nvSpPr>
          <p:cNvPr id="3" name="Content Placeholder 2"/>
          <p:cNvSpPr>
            <a:spLocks noGrp="1"/>
          </p:cNvSpPr>
          <p:nvPr>
            <p:ph idx="1"/>
          </p:nvPr>
        </p:nvSpPr>
        <p:spPr>
          <a:xfrm>
            <a:off x="838199" y="1825625"/>
            <a:ext cx="10315354" cy="4351338"/>
          </a:xfrm>
        </p:spPr>
        <p:txBody>
          <a:bodyPr>
            <a:normAutofit/>
          </a:bodyPr>
          <a:lstStyle/>
          <a:p>
            <a:r>
              <a:rPr lang="en-US" sz="3600" dirty="0"/>
              <a:t>“Engineering services are delivered to society through social mechanisms and institutions. The </a:t>
            </a:r>
            <a:r>
              <a:rPr lang="en-US" sz="3600" b="1" dirty="0"/>
              <a:t>social sciences</a:t>
            </a:r>
            <a:r>
              <a:rPr lang="en-US" sz="3600" dirty="0"/>
              <a:t> are the systematic study of these social phenomena… Understanding [this] social framework is foundational to effective professionalism”</a:t>
            </a:r>
          </a:p>
          <a:p>
            <a:pPr marL="0" indent="0" algn="r">
              <a:buNone/>
            </a:pPr>
            <a:r>
              <a:rPr lang="en-US" dirty="0"/>
              <a:t>~ ASCE BOK2E</a:t>
            </a:r>
          </a:p>
        </p:txBody>
      </p:sp>
    </p:spTree>
    <p:extLst>
      <p:ext uri="{BB962C8B-B14F-4D97-AF65-F5344CB8AC3E}">
        <p14:creationId xmlns:p14="http://schemas.microsoft.com/office/powerpoint/2010/main" val="3264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70000" contrast="-70000"/>
          </a:blip>
          <a:stretch>
            <a:fillRect/>
          </a:stretch>
        </p:blipFill>
        <p:spPr>
          <a:xfrm>
            <a:off x="-2349033" y="482083"/>
            <a:ext cx="15849598" cy="5943600"/>
          </a:xfrm>
          <a:prstGeom prst="rect">
            <a:avLst/>
          </a:prstGeom>
        </p:spPr>
      </p:pic>
      <p:sp>
        <p:nvSpPr>
          <p:cNvPr id="2" name="Title 1"/>
          <p:cNvSpPr>
            <a:spLocks noGrp="1"/>
          </p:cNvSpPr>
          <p:nvPr>
            <p:ph type="title"/>
          </p:nvPr>
        </p:nvSpPr>
        <p:spPr/>
        <p:txBody>
          <a:bodyPr/>
          <a:lstStyle/>
          <a:p>
            <a:r>
              <a:rPr lang="en-US" dirty="0"/>
              <a:t>Social Sciences… Definition</a:t>
            </a:r>
          </a:p>
        </p:txBody>
      </p:sp>
      <p:sp>
        <p:nvSpPr>
          <p:cNvPr id="3" name="Content Placeholder 2"/>
          <p:cNvSpPr>
            <a:spLocks noGrp="1"/>
          </p:cNvSpPr>
          <p:nvPr>
            <p:ph idx="1"/>
          </p:nvPr>
        </p:nvSpPr>
        <p:spPr>
          <a:xfrm>
            <a:off x="838199" y="1825625"/>
            <a:ext cx="10113336" cy="4351338"/>
          </a:xfrm>
        </p:spPr>
        <p:txBody>
          <a:bodyPr>
            <a:normAutofit/>
          </a:bodyPr>
          <a:lstStyle/>
          <a:p>
            <a:pPr marL="0" indent="0">
              <a:buNone/>
            </a:pPr>
            <a:r>
              <a:rPr lang="en-US" sz="3600" dirty="0"/>
              <a:t>“</a:t>
            </a:r>
            <a:r>
              <a:rPr lang="en-US" sz="3600" b="1" dirty="0"/>
              <a:t>Social science </a:t>
            </a:r>
            <a:r>
              <a:rPr lang="en-US" sz="3600" dirty="0"/>
              <a:t>is an academic discipline concerned with society and the relationships among individuals within a society, which often rely primarily on empirical approaches.”</a:t>
            </a:r>
          </a:p>
          <a:p>
            <a:pPr marL="0" indent="0" algn="r">
              <a:buNone/>
            </a:pPr>
            <a:r>
              <a:rPr lang="en-US" dirty="0"/>
              <a:t>~ </a:t>
            </a:r>
            <a:r>
              <a:rPr lang="en-US" dirty="0" err="1"/>
              <a:t>ScienceDaily</a:t>
            </a:r>
            <a:endParaRPr lang="en-US" dirty="0"/>
          </a:p>
        </p:txBody>
      </p:sp>
    </p:spTree>
    <p:extLst>
      <p:ext uri="{BB962C8B-B14F-4D97-AF65-F5344CB8AC3E}">
        <p14:creationId xmlns:p14="http://schemas.microsoft.com/office/powerpoint/2010/main" val="1752189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70000" contrast="-70000"/>
          </a:blip>
          <a:stretch>
            <a:fillRect/>
          </a:stretch>
        </p:blipFill>
        <p:spPr>
          <a:xfrm>
            <a:off x="-3657598" y="482083"/>
            <a:ext cx="15849598" cy="5943600"/>
          </a:xfrm>
          <a:prstGeom prst="rect">
            <a:avLst/>
          </a:prstGeom>
        </p:spPr>
      </p:pic>
      <p:sp>
        <p:nvSpPr>
          <p:cNvPr id="2" name="Title 1"/>
          <p:cNvSpPr>
            <a:spLocks noGrp="1"/>
          </p:cNvSpPr>
          <p:nvPr>
            <p:ph type="title"/>
          </p:nvPr>
        </p:nvSpPr>
        <p:spPr/>
        <p:txBody>
          <a:bodyPr/>
          <a:lstStyle/>
          <a:p>
            <a:r>
              <a:rPr lang="en-US" dirty="0"/>
              <a:t>Social Sciences… Definition</a:t>
            </a:r>
          </a:p>
        </p:txBody>
      </p:sp>
      <p:sp>
        <p:nvSpPr>
          <p:cNvPr id="3" name="Content Placeholder 2"/>
          <p:cNvSpPr>
            <a:spLocks noGrp="1"/>
          </p:cNvSpPr>
          <p:nvPr>
            <p:ph idx="1"/>
          </p:nvPr>
        </p:nvSpPr>
        <p:spPr>
          <a:xfrm>
            <a:off x="838200" y="1825625"/>
            <a:ext cx="10411048" cy="4351338"/>
          </a:xfrm>
        </p:spPr>
        <p:txBody>
          <a:bodyPr>
            <a:normAutofit/>
          </a:bodyPr>
          <a:lstStyle/>
          <a:p>
            <a:pPr marL="0" indent="0">
              <a:buNone/>
            </a:pPr>
            <a:r>
              <a:rPr lang="en-US" sz="3600" dirty="0"/>
              <a:t>“</a:t>
            </a:r>
            <a:r>
              <a:rPr lang="en-US" sz="3600" b="1" dirty="0"/>
              <a:t>Social science</a:t>
            </a:r>
            <a:r>
              <a:rPr lang="en-US" sz="3600" dirty="0"/>
              <a:t> [is] any discipline or branch of science that deals with human behavior in its social and cultural aspects. The social sciences include cultural (or social) anthropology, sociology, social psychology, political science, and economics.” </a:t>
            </a:r>
          </a:p>
          <a:p>
            <a:pPr marL="0" indent="0" algn="r">
              <a:buNone/>
            </a:pPr>
            <a:r>
              <a:rPr lang="en-US" dirty="0"/>
              <a:t>~ Encyclopedia Britannica</a:t>
            </a:r>
          </a:p>
        </p:txBody>
      </p:sp>
    </p:spTree>
    <p:extLst>
      <p:ext uri="{BB962C8B-B14F-4D97-AF65-F5344CB8AC3E}">
        <p14:creationId xmlns:p14="http://schemas.microsoft.com/office/powerpoint/2010/main" val="79548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70000" contrast="-70000"/>
          </a:blip>
          <a:stretch>
            <a:fillRect/>
          </a:stretch>
        </p:blipFill>
        <p:spPr>
          <a:xfrm>
            <a:off x="-2349033" y="482083"/>
            <a:ext cx="15849598" cy="5943600"/>
          </a:xfrm>
          <a:prstGeom prst="rect">
            <a:avLst/>
          </a:prstGeom>
        </p:spPr>
      </p:pic>
      <p:sp>
        <p:nvSpPr>
          <p:cNvPr id="2" name="Title 1"/>
          <p:cNvSpPr>
            <a:spLocks noGrp="1"/>
          </p:cNvSpPr>
          <p:nvPr>
            <p:ph type="title"/>
          </p:nvPr>
        </p:nvSpPr>
        <p:spPr/>
        <p:txBody>
          <a:bodyPr/>
          <a:lstStyle/>
          <a:p>
            <a:r>
              <a:rPr lang="en-US" dirty="0"/>
              <a:t>Social Sciences… Definition</a:t>
            </a:r>
          </a:p>
        </p:txBody>
      </p:sp>
      <p:sp>
        <p:nvSpPr>
          <p:cNvPr id="3" name="Content Placeholder 2"/>
          <p:cNvSpPr>
            <a:spLocks noGrp="1"/>
          </p:cNvSpPr>
          <p:nvPr>
            <p:ph idx="1"/>
          </p:nvPr>
        </p:nvSpPr>
        <p:spPr>
          <a:xfrm>
            <a:off x="838198" y="1825625"/>
            <a:ext cx="10166499" cy="4351338"/>
          </a:xfrm>
        </p:spPr>
        <p:txBody>
          <a:bodyPr>
            <a:normAutofit/>
          </a:bodyPr>
          <a:lstStyle/>
          <a:p>
            <a:pPr marL="0" indent="0">
              <a:buNone/>
            </a:pPr>
            <a:r>
              <a:rPr lang="en-US" sz="3600" dirty="0"/>
              <a:t>“The social sciences study the common elements and collective dimensions of the human experience.”</a:t>
            </a:r>
          </a:p>
          <a:p>
            <a:endParaRPr lang="en-US" sz="3200" dirty="0"/>
          </a:p>
          <a:p>
            <a:pPr marL="0" indent="0" algn="r">
              <a:buNone/>
            </a:pPr>
            <a:r>
              <a:rPr lang="en-US" dirty="0"/>
              <a:t>~ Berkeley College of Letters &amp; Science </a:t>
            </a:r>
          </a:p>
        </p:txBody>
      </p:sp>
    </p:spTree>
    <p:extLst>
      <p:ext uri="{BB962C8B-B14F-4D97-AF65-F5344CB8AC3E}">
        <p14:creationId xmlns:p14="http://schemas.microsoft.com/office/powerpoint/2010/main" val="864938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BRIEF QUIZ</a:t>
            </a:r>
          </a:p>
        </p:txBody>
      </p:sp>
      <p:sp>
        <p:nvSpPr>
          <p:cNvPr id="6" name="Text Placeholder 5"/>
          <p:cNvSpPr>
            <a:spLocks noGrp="1"/>
          </p:cNvSpPr>
          <p:nvPr>
            <p:ph type="body" idx="1"/>
          </p:nvPr>
        </p:nvSpPr>
        <p:spPr/>
        <p:txBody>
          <a:bodyPr>
            <a:normAutofit/>
          </a:bodyPr>
          <a:lstStyle/>
          <a:p>
            <a:r>
              <a:rPr lang="en-US" sz="2800" dirty="0"/>
              <a:t>Social Science Considerations in Civil Engineering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Fall  2021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28146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schemeClr val="bg2">
                <a:shade val="45000"/>
                <a:satMod val="135000"/>
              </a:schemeClr>
              <a:prstClr val="white"/>
            </a:duotone>
            <a:lum/>
          </a:blip>
          <a:stretch>
            <a:fillRect/>
          </a:stretch>
        </p:blipFill>
        <p:spPr>
          <a:xfrm>
            <a:off x="-777923" y="-457200"/>
            <a:ext cx="14630400" cy="7315200"/>
          </a:xfrm>
          <a:prstGeom prst="rect">
            <a:avLst/>
          </a:prstGeom>
        </p:spPr>
      </p:pic>
      <p:sp>
        <p:nvSpPr>
          <p:cNvPr id="4" name="Title 3"/>
          <p:cNvSpPr>
            <a:spLocks noGrp="1"/>
          </p:cNvSpPr>
          <p:nvPr>
            <p:ph type="title"/>
          </p:nvPr>
        </p:nvSpPr>
        <p:spPr/>
        <p:txBody>
          <a:bodyPr/>
          <a:lstStyle/>
          <a:p>
            <a:r>
              <a:rPr lang="en-US" b="1" dirty="0"/>
              <a:t>QUIZ: Major Engineering Disasters</a:t>
            </a:r>
          </a:p>
        </p:txBody>
      </p:sp>
      <p:sp>
        <p:nvSpPr>
          <p:cNvPr id="5" name="Content Placeholder 4"/>
          <p:cNvSpPr>
            <a:spLocks noGrp="1"/>
          </p:cNvSpPr>
          <p:nvPr>
            <p:ph idx="1"/>
          </p:nvPr>
        </p:nvSpPr>
        <p:spPr>
          <a:xfrm>
            <a:off x="838200" y="1690688"/>
            <a:ext cx="10515600" cy="4351338"/>
          </a:xfrm>
        </p:spPr>
        <p:txBody>
          <a:bodyPr/>
          <a:lstStyle/>
          <a:p>
            <a:pPr marL="0" indent="0">
              <a:buNone/>
            </a:pPr>
            <a:r>
              <a:rPr lang="en-US" sz="3600" b="1" u="sng" dirty="0"/>
              <a:t>SCOPE</a:t>
            </a:r>
          </a:p>
          <a:p>
            <a:r>
              <a:rPr lang="en-US" b="1" dirty="0"/>
              <a:t>Relatively modern history, not necessarily the biggest failures</a:t>
            </a:r>
          </a:p>
          <a:p>
            <a:r>
              <a:rPr lang="en-US" b="1" dirty="0"/>
              <a:t>Most (but not all) in the United States</a:t>
            </a:r>
          </a:p>
          <a:p>
            <a:r>
              <a:rPr lang="en-US" b="1" dirty="0"/>
              <a:t>Most (but not all) related to Civil Engineering</a:t>
            </a:r>
          </a:p>
          <a:p>
            <a:endParaRPr lang="en-US" sz="1600" b="1" dirty="0"/>
          </a:p>
          <a:p>
            <a:pPr marL="0" indent="0">
              <a:buNone/>
            </a:pPr>
            <a:r>
              <a:rPr lang="en-US" sz="3600" b="1" u="sng" dirty="0"/>
              <a:t>QUESTIONS</a:t>
            </a:r>
          </a:p>
          <a:p>
            <a:pPr marL="514350" indent="-514350">
              <a:buFont typeface="+mj-lt"/>
              <a:buAutoNum type="arabicPeriod"/>
            </a:pPr>
            <a:r>
              <a:rPr lang="en-US" b="1" dirty="0"/>
              <a:t>How many people perished in these disasters?</a:t>
            </a:r>
          </a:p>
          <a:p>
            <a:pPr marL="514350" indent="-514350">
              <a:buFont typeface="+mj-lt"/>
              <a:buAutoNum type="arabicPeriod"/>
            </a:pPr>
            <a:r>
              <a:rPr lang="en-US" b="1" dirty="0"/>
              <a:t>Are you familiar… with the lessons learned?</a:t>
            </a:r>
          </a:p>
        </p:txBody>
      </p:sp>
    </p:spTree>
    <p:extLst>
      <p:ext uri="{BB962C8B-B14F-4D97-AF65-F5344CB8AC3E}">
        <p14:creationId xmlns:p14="http://schemas.microsoft.com/office/powerpoint/2010/main" val="271785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88952" cy="7787386"/>
          </a:xfrm>
          <a:prstGeom prst="rect">
            <a:avLst/>
          </a:prstGeom>
        </p:spPr>
      </p:pic>
      <p:sp>
        <p:nvSpPr>
          <p:cNvPr id="2" name="Title 1"/>
          <p:cNvSpPr>
            <a:spLocks noGrp="1"/>
          </p:cNvSpPr>
          <p:nvPr>
            <p:ph type="title"/>
          </p:nvPr>
        </p:nvSpPr>
        <p:spPr>
          <a:solidFill>
            <a:schemeClr val="tx1">
              <a:lumMod val="50000"/>
              <a:lumOff val="50000"/>
              <a:alpha val="60000"/>
            </a:schemeClr>
          </a:solidFill>
        </p:spPr>
        <p:txBody>
          <a:bodyPr/>
          <a:lstStyle/>
          <a:p>
            <a:r>
              <a:rPr lang="en-US" b="1" dirty="0">
                <a:solidFill>
                  <a:schemeClr val="bg1"/>
                </a:solidFill>
                <a:effectLst>
                  <a:outerShdw blurRad="38100" dist="38100" dir="2700000" algn="tl">
                    <a:srgbClr val="000000">
                      <a:alpha val="43137"/>
                    </a:srgbClr>
                  </a:outerShdw>
                </a:effectLst>
              </a:rPr>
              <a:t>South Fork Dam (1889)</a:t>
            </a:r>
            <a:br>
              <a:rPr lang="en-US" b="1" dirty="0">
                <a:solidFill>
                  <a:schemeClr val="bg1"/>
                </a:solidFill>
                <a:effectLst>
                  <a:outerShdw blurRad="38100" dist="38100" dir="2700000" algn="tl">
                    <a:srgbClr val="000000">
                      <a:alpha val="43137"/>
                    </a:srgbClr>
                  </a:outerShdw>
                </a:effectLst>
              </a:rPr>
            </a:br>
            <a:r>
              <a:rPr lang="en-US" sz="3200" dirty="0">
                <a:solidFill>
                  <a:schemeClr val="bg1"/>
                </a:solidFill>
                <a:effectLst>
                  <a:outerShdw blurRad="38100" dist="38100" dir="2700000" algn="tl">
                    <a:srgbClr val="000000">
                      <a:alpha val="43137"/>
                    </a:srgbClr>
                  </a:outerShdw>
                </a:effectLst>
              </a:rPr>
              <a:t>Johnstown, Pennsylvania</a:t>
            </a:r>
            <a:endParaRPr lang="en-US" dirty="0">
              <a:solidFill>
                <a:schemeClr val="bg1"/>
              </a:solidFill>
              <a:effectLst>
                <a:outerShdw blurRad="38100" dist="38100" dir="2700000" algn="tl">
                  <a:srgbClr val="000000">
                    <a:alpha val="43137"/>
                  </a:srgbClr>
                </a:outerShdw>
              </a:effectLst>
            </a:endParaRPr>
          </a:p>
        </p:txBody>
      </p:sp>
      <p:sp>
        <p:nvSpPr>
          <p:cNvPr id="3" name="TextBox 2"/>
          <p:cNvSpPr txBox="1"/>
          <p:nvPr/>
        </p:nvSpPr>
        <p:spPr>
          <a:xfrm>
            <a:off x="8666205" y="5181600"/>
            <a:ext cx="2986715"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2,209</a:t>
            </a:r>
          </a:p>
        </p:txBody>
      </p:sp>
    </p:spTree>
    <p:extLst>
      <p:ext uri="{BB962C8B-B14F-4D97-AF65-F5344CB8AC3E}">
        <p14:creationId xmlns:p14="http://schemas.microsoft.com/office/powerpoint/2010/main" val="293438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 y="0"/>
            <a:ext cx="12188952" cy="7713322"/>
          </a:xfrm>
          <a:prstGeom prst="rect">
            <a:avLst/>
          </a:prstGeom>
        </p:spPr>
      </p:pic>
      <p:sp>
        <p:nvSpPr>
          <p:cNvPr id="2" name="Title 1"/>
          <p:cNvSpPr>
            <a:spLocks noGrp="1"/>
          </p:cNvSpPr>
          <p:nvPr>
            <p:ph type="title"/>
          </p:nvPr>
        </p:nvSpPr>
        <p:spPr/>
        <p:txBody>
          <a:bodyPr/>
          <a:lstStyle/>
          <a:p>
            <a:r>
              <a:rPr lang="en-US" b="1" dirty="0">
                <a:effectLst>
                  <a:outerShdw blurRad="38100" dist="38100" dir="2700000" algn="tl">
                    <a:srgbClr val="000000">
                      <a:alpha val="43137"/>
                    </a:srgbClr>
                  </a:outerShdw>
                </a:effectLst>
              </a:rPr>
              <a:t>Quebec Bridge (1907)</a:t>
            </a:r>
            <a:br>
              <a:rPr lang="en-US" b="1" dirty="0"/>
            </a:br>
            <a:r>
              <a:rPr lang="en-US" sz="3200" dirty="0"/>
              <a:t>Quebec City, Canada</a:t>
            </a:r>
          </a:p>
        </p:txBody>
      </p:sp>
      <p:sp>
        <p:nvSpPr>
          <p:cNvPr id="4" name="TextBox 3"/>
          <p:cNvSpPr txBox="1"/>
          <p:nvPr/>
        </p:nvSpPr>
        <p:spPr>
          <a:xfrm>
            <a:off x="10058400" y="5123935"/>
            <a:ext cx="1431802"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75</a:t>
            </a:r>
          </a:p>
        </p:txBody>
      </p:sp>
    </p:spTree>
    <p:extLst>
      <p:ext uri="{BB962C8B-B14F-4D97-AF65-F5344CB8AC3E}">
        <p14:creationId xmlns:p14="http://schemas.microsoft.com/office/powerpoint/2010/main" val="410680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95423"/>
            <a:ext cx="12188952" cy="8963755"/>
          </a:xfrm>
          <a:prstGeom prst="rect">
            <a:avLst/>
          </a:prstGeom>
        </p:spPr>
      </p:pic>
      <p:sp>
        <p:nvSpPr>
          <p:cNvPr id="4" name="Title 3"/>
          <p:cNvSpPr>
            <a:spLocks noGrp="1"/>
          </p:cNvSpPr>
          <p:nvPr>
            <p:ph type="title"/>
          </p:nvPr>
        </p:nvSpPr>
        <p:spPr/>
        <p:txBody>
          <a:bodyPr/>
          <a:lstStyle/>
          <a:p>
            <a:r>
              <a:rPr lang="en-US" b="1" dirty="0">
                <a:effectLst>
                  <a:outerShdw blurRad="38100" dist="38100" dir="2700000" algn="tl">
                    <a:srgbClr val="000000">
                      <a:alpha val="43137"/>
                    </a:srgbClr>
                  </a:outerShdw>
                </a:effectLst>
              </a:rPr>
              <a:t>RMS Titanic (1912)</a:t>
            </a:r>
            <a:br>
              <a:rPr lang="en-US" b="1" dirty="0"/>
            </a:br>
            <a:r>
              <a:rPr lang="en-US" sz="3200" dirty="0"/>
              <a:t>North Atlantic Ocean </a:t>
            </a:r>
            <a:r>
              <a:rPr lang="en-US" sz="2400" dirty="0"/>
              <a:t>(41°43′55″N 49°56′45″W)</a:t>
            </a:r>
          </a:p>
        </p:txBody>
      </p:sp>
      <p:sp>
        <p:nvSpPr>
          <p:cNvPr id="6" name="TextBox 5"/>
          <p:cNvSpPr txBox="1"/>
          <p:nvPr/>
        </p:nvSpPr>
        <p:spPr>
          <a:xfrm>
            <a:off x="8666205" y="5181600"/>
            <a:ext cx="2986715"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1,517</a:t>
            </a:r>
          </a:p>
        </p:txBody>
      </p:sp>
    </p:spTree>
    <p:extLst>
      <p:ext uri="{BB962C8B-B14F-4D97-AF65-F5344CB8AC3E}">
        <p14:creationId xmlns:p14="http://schemas.microsoft.com/office/powerpoint/2010/main" val="73806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BASIS FOR THIS LECTURE</a:t>
            </a:r>
          </a:p>
        </p:txBody>
      </p:sp>
      <p:sp>
        <p:nvSpPr>
          <p:cNvPr id="6" name="Text Placeholder 5"/>
          <p:cNvSpPr>
            <a:spLocks noGrp="1"/>
          </p:cNvSpPr>
          <p:nvPr>
            <p:ph type="body" idx="1"/>
          </p:nvPr>
        </p:nvSpPr>
        <p:spPr/>
        <p:txBody>
          <a:bodyPr>
            <a:normAutofit/>
          </a:bodyPr>
          <a:lstStyle/>
          <a:p>
            <a:r>
              <a:rPr lang="en-US" sz="2800" dirty="0"/>
              <a:t>Social Science Considerations in Civil Engineering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Fall  2021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716159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 y="-786809"/>
            <a:ext cx="12188952" cy="9772588"/>
          </a:xfrm>
          <a:prstGeom prst="rect">
            <a:avLst/>
          </a:prstGeom>
        </p:spPr>
      </p:pic>
      <p:sp>
        <p:nvSpPr>
          <p:cNvPr id="2" name="Title 1"/>
          <p:cNvSpPr>
            <a:spLocks noGrp="1"/>
          </p:cNvSpPr>
          <p:nvPr>
            <p:ph type="title"/>
          </p:nvPr>
        </p:nvSpPr>
        <p:spPr>
          <a:solidFill>
            <a:schemeClr val="tx1">
              <a:lumMod val="50000"/>
              <a:lumOff val="50000"/>
              <a:alpha val="60000"/>
            </a:schemeClr>
          </a:solidFill>
        </p:spPr>
        <p:txBody>
          <a:bodyPr/>
          <a:lstStyle/>
          <a:p>
            <a:r>
              <a:rPr lang="en-US" b="1" dirty="0">
                <a:solidFill>
                  <a:schemeClr val="bg1"/>
                </a:solidFill>
                <a:effectLst>
                  <a:outerShdw blurRad="38100" dist="38100" dir="2700000" algn="tl">
                    <a:srgbClr val="000000">
                      <a:alpha val="43137"/>
                    </a:srgbClr>
                  </a:outerShdw>
                </a:effectLst>
              </a:rPr>
              <a:t>St. Francis Dam (1928)</a:t>
            </a:r>
            <a:br>
              <a:rPr lang="en-US" dirty="0">
                <a:solidFill>
                  <a:schemeClr val="bg1"/>
                </a:solidFill>
                <a:effectLst>
                  <a:outerShdw blurRad="38100" dist="38100" dir="2700000" algn="tl">
                    <a:srgbClr val="000000">
                      <a:alpha val="43137"/>
                    </a:srgbClr>
                  </a:outerShdw>
                </a:effectLst>
              </a:rPr>
            </a:br>
            <a:r>
              <a:rPr lang="en-US" sz="3200" dirty="0">
                <a:solidFill>
                  <a:schemeClr val="bg1"/>
                </a:solidFill>
                <a:effectLst>
                  <a:outerShdw blurRad="38100" dist="38100" dir="2700000" algn="tl">
                    <a:srgbClr val="000000">
                      <a:alpha val="43137"/>
                    </a:srgbClr>
                  </a:outerShdw>
                </a:effectLst>
              </a:rPr>
              <a:t>Santa Clarita, California</a:t>
            </a:r>
            <a:endParaRPr lang="en-US" dirty="0">
              <a:solidFill>
                <a:schemeClr val="bg1"/>
              </a:solidFill>
              <a:effectLst>
                <a:outerShdw blurRad="38100" dist="38100" dir="2700000" algn="tl">
                  <a:srgbClr val="000000">
                    <a:alpha val="43137"/>
                  </a:srgbClr>
                </a:outerShdw>
              </a:effectLst>
            </a:endParaRPr>
          </a:p>
        </p:txBody>
      </p:sp>
      <p:sp>
        <p:nvSpPr>
          <p:cNvPr id="4" name="TextBox 3"/>
          <p:cNvSpPr txBox="1"/>
          <p:nvPr/>
        </p:nvSpPr>
        <p:spPr>
          <a:xfrm>
            <a:off x="9539416" y="5288340"/>
            <a:ext cx="2055371"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600</a:t>
            </a:r>
          </a:p>
        </p:txBody>
      </p:sp>
    </p:spTree>
    <p:extLst>
      <p:ext uri="{BB962C8B-B14F-4D97-AF65-F5344CB8AC3E}">
        <p14:creationId xmlns:p14="http://schemas.microsoft.com/office/powerpoint/2010/main" val="27496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 y="-1839433"/>
            <a:ext cx="12188952" cy="9608958"/>
          </a:xfrm>
          <a:prstGeom prst="rect">
            <a:avLst/>
          </a:prstGeom>
        </p:spPr>
      </p:pic>
      <p:sp>
        <p:nvSpPr>
          <p:cNvPr id="2" name="Title 1"/>
          <p:cNvSpPr>
            <a:spLocks noGrp="1"/>
          </p:cNvSpPr>
          <p:nvPr>
            <p:ph type="title"/>
          </p:nvPr>
        </p:nvSpPr>
        <p:spPr>
          <a:solidFill>
            <a:schemeClr val="bg1">
              <a:lumMod val="95000"/>
              <a:alpha val="65000"/>
            </a:schemeClr>
          </a:solidFill>
        </p:spPr>
        <p:txBody>
          <a:bodyPr/>
          <a:lstStyle/>
          <a:p>
            <a:r>
              <a:rPr lang="en-US" b="1" dirty="0">
                <a:effectLst>
                  <a:outerShdw blurRad="38100" dist="38100" dir="2700000" algn="tl">
                    <a:srgbClr val="000000">
                      <a:alpha val="43137"/>
                    </a:srgbClr>
                  </a:outerShdw>
                </a:effectLst>
              </a:rPr>
              <a:t>Tacoma Narrows Bridge (1940)</a:t>
            </a:r>
            <a:br>
              <a:rPr lang="en-US" dirty="0"/>
            </a:br>
            <a:r>
              <a:rPr lang="en-US" sz="3200" dirty="0"/>
              <a:t>Tacoma, Washington</a:t>
            </a:r>
          </a:p>
        </p:txBody>
      </p:sp>
      <p:sp>
        <p:nvSpPr>
          <p:cNvPr id="4" name="TextBox 3"/>
          <p:cNvSpPr txBox="1"/>
          <p:nvPr/>
        </p:nvSpPr>
        <p:spPr>
          <a:xfrm>
            <a:off x="10659761" y="5288340"/>
            <a:ext cx="808235"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0</a:t>
            </a:r>
          </a:p>
        </p:txBody>
      </p:sp>
    </p:spTree>
    <p:extLst>
      <p:ext uri="{BB962C8B-B14F-4D97-AF65-F5344CB8AC3E}">
        <p14:creationId xmlns:p14="http://schemas.microsoft.com/office/powerpoint/2010/main" val="239255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59219"/>
            <a:ext cx="12188952" cy="8008142"/>
          </a:xfrm>
          <a:prstGeom prst="rect">
            <a:avLst/>
          </a:prstGeom>
        </p:spPr>
      </p:pic>
      <p:sp>
        <p:nvSpPr>
          <p:cNvPr id="2" name="Title 1"/>
          <p:cNvSpPr>
            <a:spLocks noGrp="1"/>
          </p:cNvSpPr>
          <p:nvPr>
            <p:ph type="title"/>
          </p:nvPr>
        </p:nvSpPr>
        <p:spPr>
          <a:solidFill>
            <a:schemeClr val="bg1">
              <a:lumMod val="95000"/>
              <a:alpha val="65000"/>
            </a:schemeClr>
          </a:solidFill>
        </p:spPr>
        <p:txBody>
          <a:bodyPr/>
          <a:lstStyle/>
          <a:p>
            <a:r>
              <a:rPr lang="en-US" b="1" dirty="0">
                <a:effectLst>
                  <a:outerShdw blurRad="38100" dist="38100" dir="2700000" algn="tl">
                    <a:srgbClr val="000000">
                      <a:alpha val="43137"/>
                    </a:srgbClr>
                  </a:outerShdw>
                </a:effectLst>
              </a:rPr>
              <a:t>Hyatt Regency Hotel Walkway Collapse (1981)</a:t>
            </a:r>
            <a:br>
              <a:rPr lang="en-US" b="1" dirty="0"/>
            </a:br>
            <a:r>
              <a:rPr lang="en-US" sz="3200" dirty="0"/>
              <a:t>Kansas City, Missouri</a:t>
            </a:r>
          </a:p>
        </p:txBody>
      </p:sp>
      <p:sp>
        <p:nvSpPr>
          <p:cNvPr id="4" name="TextBox 3"/>
          <p:cNvSpPr txBox="1"/>
          <p:nvPr/>
        </p:nvSpPr>
        <p:spPr>
          <a:xfrm>
            <a:off x="9664495" y="5122877"/>
            <a:ext cx="2055371"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114</a:t>
            </a:r>
          </a:p>
        </p:txBody>
      </p:sp>
    </p:spTree>
    <p:extLst>
      <p:ext uri="{BB962C8B-B14F-4D97-AF65-F5344CB8AC3E}">
        <p14:creationId xmlns:p14="http://schemas.microsoft.com/office/powerpoint/2010/main" val="209632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 y="0"/>
            <a:ext cx="12188952" cy="9141714"/>
          </a:xfrm>
          <a:prstGeom prst="rect">
            <a:avLst/>
          </a:prstGeom>
        </p:spPr>
      </p:pic>
      <p:sp>
        <p:nvSpPr>
          <p:cNvPr id="2" name="Title 1"/>
          <p:cNvSpPr>
            <a:spLocks noGrp="1"/>
          </p:cNvSpPr>
          <p:nvPr>
            <p:ph type="title"/>
          </p:nvPr>
        </p:nvSpPr>
        <p:spPr>
          <a:solidFill>
            <a:schemeClr val="tx1">
              <a:lumMod val="50000"/>
              <a:lumOff val="50000"/>
              <a:alpha val="50000"/>
            </a:schemeClr>
          </a:solidFill>
        </p:spPr>
        <p:txBody>
          <a:bodyPr/>
          <a:lstStyle/>
          <a:p>
            <a:r>
              <a:rPr lang="en-US" b="1" dirty="0">
                <a:solidFill>
                  <a:schemeClr val="bg1"/>
                </a:solidFill>
                <a:effectLst>
                  <a:outerShdw blurRad="38100" dist="38100" dir="2700000" algn="tl">
                    <a:srgbClr val="000000">
                      <a:alpha val="43137"/>
                    </a:srgbClr>
                  </a:outerShdw>
                </a:effectLst>
              </a:rPr>
              <a:t>Chernobyl Nuclear Power Plant (1986)</a:t>
            </a:r>
            <a:br>
              <a:rPr lang="en-US" dirty="0">
                <a:solidFill>
                  <a:schemeClr val="bg1"/>
                </a:solidFill>
                <a:effectLst>
                  <a:outerShdw blurRad="38100" dist="38100" dir="2700000" algn="tl">
                    <a:srgbClr val="000000">
                      <a:alpha val="43137"/>
                    </a:srgbClr>
                  </a:outerShdw>
                </a:effectLst>
              </a:rPr>
            </a:br>
            <a:r>
              <a:rPr lang="en-US" sz="3200" dirty="0">
                <a:solidFill>
                  <a:schemeClr val="bg1"/>
                </a:solidFill>
                <a:effectLst>
                  <a:outerShdw blurRad="38100" dist="38100" dir="2700000" algn="tl">
                    <a:srgbClr val="000000">
                      <a:alpha val="43137"/>
                    </a:srgbClr>
                  </a:outerShdw>
                </a:effectLst>
              </a:rPr>
              <a:t>Pripyat, Ukraine, Soviet Union</a:t>
            </a:r>
          </a:p>
        </p:txBody>
      </p:sp>
      <p:sp>
        <p:nvSpPr>
          <p:cNvPr id="4" name="TextBox 3"/>
          <p:cNvSpPr txBox="1"/>
          <p:nvPr/>
        </p:nvSpPr>
        <p:spPr>
          <a:xfrm>
            <a:off x="10302058" y="5223545"/>
            <a:ext cx="1431802"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31</a:t>
            </a:r>
          </a:p>
        </p:txBody>
      </p:sp>
    </p:spTree>
    <p:extLst>
      <p:ext uri="{BB962C8B-B14F-4D97-AF65-F5344CB8AC3E}">
        <p14:creationId xmlns:p14="http://schemas.microsoft.com/office/powerpoint/2010/main" val="400614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851" y="0"/>
            <a:ext cx="13062857" cy="6858000"/>
          </a:xfrm>
          <a:prstGeom prst="rect">
            <a:avLst/>
          </a:prstGeom>
        </p:spPr>
      </p:pic>
      <p:sp>
        <p:nvSpPr>
          <p:cNvPr id="2" name="Title 1"/>
          <p:cNvSpPr>
            <a:spLocks noGrp="1"/>
          </p:cNvSpPr>
          <p:nvPr>
            <p:ph type="title"/>
          </p:nvPr>
        </p:nvSpPr>
        <p:spPr/>
        <p:txBody>
          <a:bodyPr/>
          <a:lstStyle/>
          <a:p>
            <a:r>
              <a:rPr lang="en-US" b="1" dirty="0">
                <a:solidFill>
                  <a:schemeClr val="bg1"/>
                </a:solidFill>
                <a:effectLst>
                  <a:outerShdw blurRad="38100" dist="38100" dir="2700000" algn="tl">
                    <a:srgbClr val="000000">
                      <a:alpha val="43137"/>
                    </a:srgbClr>
                  </a:outerShdw>
                </a:effectLst>
              </a:rPr>
              <a:t>World Trade Center (2001)</a:t>
            </a:r>
            <a:br>
              <a:rPr lang="en-US" dirty="0">
                <a:solidFill>
                  <a:schemeClr val="bg1"/>
                </a:solidFill>
              </a:rPr>
            </a:br>
            <a:r>
              <a:rPr lang="en-US" sz="3200" dirty="0">
                <a:solidFill>
                  <a:schemeClr val="bg1"/>
                </a:solidFill>
              </a:rPr>
              <a:t>New York City, New York</a:t>
            </a:r>
          </a:p>
        </p:txBody>
      </p:sp>
      <p:sp>
        <p:nvSpPr>
          <p:cNvPr id="4" name="TextBox 3"/>
          <p:cNvSpPr txBox="1"/>
          <p:nvPr/>
        </p:nvSpPr>
        <p:spPr>
          <a:xfrm>
            <a:off x="9205285" y="5072543"/>
            <a:ext cx="2986715"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2,743</a:t>
            </a:r>
          </a:p>
        </p:txBody>
      </p:sp>
    </p:spTree>
    <p:extLst>
      <p:ext uri="{BB962C8B-B14F-4D97-AF65-F5344CB8AC3E}">
        <p14:creationId xmlns:p14="http://schemas.microsoft.com/office/powerpoint/2010/main" val="50829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 y="-776176"/>
            <a:ext cx="12188952" cy="9751162"/>
          </a:xfrm>
          <a:prstGeom prst="rect">
            <a:avLst/>
          </a:prstGeom>
        </p:spPr>
      </p:pic>
      <p:sp>
        <p:nvSpPr>
          <p:cNvPr id="2" name="Title 1"/>
          <p:cNvSpPr>
            <a:spLocks noGrp="1"/>
          </p:cNvSpPr>
          <p:nvPr>
            <p:ph type="title"/>
          </p:nvPr>
        </p:nvSpPr>
        <p:spPr>
          <a:xfrm>
            <a:off x="839724" y="5298632"/>
            <a:ext cx="10515600" cy="1325563"/>
          </a:xfrm>
          <a:solidFill>
            <a:schemeClr val="accent5">
              <a:lumMod val="50000"/>
              <a:alpha val="50000"/>
            </a:schemeClr>
          </a:solidFill>
        </p:spPr>
        <p:txBody>
          <a:bodyPr>
            <a:normAutofit/>
          </a:bodyPr>
          <a:lstStyle/>
          <a:p>
            <a:r>
              <a:rPr lang="en-US" b="1" dirty="0">
                <a:solidFill>
                  <a:schemeClr val="bg1"/>
                </a:solidFill>
                <a:effectLst>
                  <a:outerShdw blurRad="38100" dist="38100" dir="2700000" algn="tl">
                    <a:srgbClr val="000000">
                      <a:alpha val="43137"/>
                    </a:srgbClr>
                  </a:outerShdw>
                </a:effectLst>
              </a:rPr>
              <a:t>Space Shuttle Columbia Disaster (2003)</a:t>
            </a:r>
            <a:br>
              <a:rPr lang="en-US" dirty="0">
                <a:solidFill>
                  <a:schemeClr val="bg1"/>
                </a:solidFill>
                <a:effectLst>
                  <a:outerShdw blurRad="38100" dist="38100" dir="2700000" algn="tl">
                    <a:srgbClr val="000000">
                      <a:alpha val="43137"/>
                    </a:srgbClr>
                  </a:outerShdw>
                </a:effectLst>
              </a:rPr>
            </a:br>
            <a:r>
              <a:rPr lang="en-US" sz="3200" dirty="0">
                <a:solidFill>
                  <a:schemeClr val="bg1"/>
                </a:solidFill>
                <a:effectLst>
                  <a:outerShdw blurRad="38100" dist="38100" dir="2700000" algn="tl">
                    <a:srgbClr val="000000">
                      <a:alpha val="43137"/>
                    </a:srgbClr>
                  </a:outerShdw>
                </a:effectLst>
              </a:rPr>
              <a:t>over Northeast Texas and Louisiana</a:t>
            </a:r>
            <a:endParaRPr lang="en-US"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a:off x="10561309" y="5054535"/>
            <a:ext cx="808235"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7</a:t>
            </a:r>
          </a:p>
        </p:txBody>
      </p:sp>
    </p:spTree>
    <p:extLst>
      <p:ext uri="{BB962C8B-B14F-4D97-AF65-F5344CB8AC3E}">
        <p14:creationId xmlns:p14="http://schemas.microsoft.com/office/powerpoint/2010/main" val="136812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8303"/>
            <a:ext cx="12192000" cy="6801394"/>
          </a:xfrm>
          <a:prstGeom prst="rect">
            <a:avLst/>
          </a:prstGeom>
        </p:spPr>
      </p:pic>
      <p:sp>
        <p:nvSpPr>
          <p:cNvPr id="2" name="Title 1"/>
          <p:cNvSpPr>
            <a:spLocks noGrp="1"/>
          </p:cNvSpPr>
          <p:nvPr>
            <p:ph type="title"/>
          </p:nvPr>
        </p:nvSpPr>
        <p:spPr>
          <a:solidFill>
            <a:schemeClr val="bg2">
              <a:lumMod val="25000"/>
              <a:alpha val="50000"/>
            </a:schemeClr>
          </a:solidFill>
        </p:spPr>
        <p:txBody>
          <a:bodyPr/>
          <a:lstStyle/>
          <a:p>
            <a:r>
              <a:rPr lang="en-US" b="1" dirty="0">
                <a:solidFill>
                  <a:schemeClr val="bg1"/>
                </a:solidFill>
                <a:effectLst>
                  <a:outerShdw blurRad="38100" dist="38100" dir="2700000" algn="tl">
                    <a:srgbClr val="000000">
                      <a:alpha val="43137"/>
                    </a:srgbClr>
                  </a:outerShdw>
                </a:effectLst>
              </a:rPr>
              <a:t>I-35W Mississippi River Bridge (2007)</a:t>
            </a:r>
            <a:br>
              <a:rPr lang="en-US" dirty="0">
                <a:solidFill>
                  <a:schemeClr val="bg1"/>
                </a:solidFill>
              </a:rPr>
            </a:br>
            <a:r>
              <a:rPr lang="en-US" sz="3200" dirty="0">
                <a:solidFill>
                  <a:schemeClr val="bg1"/>
                </a:solidFill>
              </a:rPr>
              <a:t>Minneapolis, Minnesota</a:t>
            </a:r>
          </a:p>
        </p:txBody>
      </p:sp>
      <p:sp>
        <p:nvSpPr>
          <p:cNvPr id="4" name="TextBox 3"/>
          <p:cNvSpPr txBox="1"/>
          <p:nvPr/>
        </p:nvSpPr>
        <p:spPr>
          <a:xfrm>
            <a:off x="10190205" y="5260037"/>
            <a:ext cx="1431802"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13</a:t>
            </a:r>
          </a:p>
        </p:txBody>
      </p:sp>
    </p:spTree>
    <p:extLst>
      <p:ext uri="{BB962C8B-B14F-4D97-AF65-F5344CB8AC3E}">
        <p14:creationId xmlns:p14="http://schemas.microsoft.com/office/powerpoint/2010/main" val="357935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 y="0"/>
            <a:ext cx="12188952" cy="7059435"/>
          </a:xfrm>
          <a:prstGeom prst="rect">
            <a:avLst/>
          </a:prstGeom>
        </p:spPr>
      </p:pic>
      <p:sp>
        <p:nvSpPr>
          <p:cNvPr id="2" name="Title 1"/>
          <p:cNvSpPr>
            <a:spLocks noGrp="1"/>
          </p:cNvSpPr>
          <p:nvPr>
            <p:ph type="title"/>
          </p:nvPr>
        </p:nvSpPr>
        <p:spPr>
          <a:solidFill>
            <a:schemeClr val="bg2">
              <a:lumMod val="25000"/>
              <a:alpha val="40000"/>
            </a:schemeClr>
          </a:solidFill>
        </p:spPr>
        <p:txBody>
          <a:bodyPr/>
          <a:lstStyle/>
          <a:p>
            <a:r>
              <a:rPr lang="en-US" dirty="0">
                <a:solidFill>
                  <a:schemeClr val="bg1"/>
                </a:solidFill>
                <a:effectLst>
                  <a:outerShdw blurRad="38100" dist="38100" dir="2700000" algn="tl">
                    <a:srgbClr val="000000">
                      <a:alpha val="43137"/>
                    </a:srgbClr>
                  </a:outerShdw>
                </a:effectLst>
              </a:rPr>
              <a:t>Deepwater Horizon (2010)</a:t>
            </a:r>
            <a:br>
              <a:rPr lang="en-US" dirty="0">
                <a:solidFill>
                  <a:schemeClr val="bg1"/>
                </a:solidFill>
                <a:effectLst>
                  <a:outerShdw blurRad="38100" dist="38100" dir="2700000" algn="tl">
                    <a:srgbClr val="000000">
                      <a:alpha val="43137"/>
                    </a:srgbClr>
                  </a:outerShdw>
                </a:effectLst>
              </a:rPr>
            </a:br>
            <a:r>
              <a:rPr lang="en-US" sz="3200" dirty="0">
                <a:solidFill>
                  <a:schemeClr val="bg1"/>
                </a:solidFill>
                <a:effectLst>
                  <a:outerShdw blurRad="38100" dist="38100" dir="2700000" algn="tl">
                    <a:srgbClr val="000000">
                      <a:alpha val="43137"/>
                    </a:srgbClr>
                  </a:outerShdw>
                </a:effectLst>
              </a:rPr>
              <a:t>Gulf of Mexico, USA</a:t>
            </a:r>
          </a:p>
        </p:txBody>
      </p:sp>
      <p:sp>
        <p:nvSpPr>
          <p:cNvPr id="4" name="TextBox 3"/>
          <p:cNvSpPr txBox="1"/>
          <p:nvPr/>
        </p:nvSpPr>
        <p:spPr>
          <a:xfrm>
            <a:off x="10173729" y="5206313"/>
            <a:ext cx="1431802"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11</a:t>
            </a:r>
          </a:p>
        </p:txBody>
      </p:sp>
    </p:spTree>
    <p:extLst>
      <p:ext uri="{BB962C8B-B14F-4D97-AF65-F5344CB8AC3E}">
        <p14:creationId xmlns:p14="http://schemas.microsoft.com/office/powerpoint/2010/main" val="364196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33107"/>
            <a:ext cx="12188952" cy="9596498"/>
          </a:xfrm>
          <a:prstGeom prst="rect">
            <a:avLst/>
          </a:prstGeom>
        </p:spPr>
      </p:pic>
      <p:sp>
        <p:nvSpPr>
          <p:cNvPr id="2" name="Title 1"/>
          <p:cNvSpPr>
            <a:spLocks noGrp="1"/>
          </p:cNvSpPr>
          <p:nvPr>
            <p:ph type="title"/>
          </p:nvPr>
        </p:nvSpPr>
        <p:spPr>
          <a:solidFill>
            <a:schemeClr val="accent5">
              <a:lumMod val="50000"/>
              <a:alpha val="40000"/>
            </a:schemeClr>
          </a:solidFill>
        </p:spPr>
        <p:txBody>
          <a:bodyPr/>
          <a:lstStyle/>
          <a:p>
            <a:r>
              <a:rPr lang="en-US" dirty="0" err="1">
                <a:solidFill>
                  <a:schemeClr val="bg1"/>
                </a:solidFill>
                <a:effectLst>
                  <a:outerShdw blurRad="38100" dist="38100" dir="2700000" algn="tl">
                    <a:srgbClr val="000000">
                      <a:alpha val="43137"/>
                    </a:srgbClr>
                  </a:outerShdw>
                </a:effectLst>
              </a:rPr>
              <a:t>Tōhoku</a:t>
            </a:r>
            <a:r>
              <a:rPr lang="en-US" dirty="0">
                <a:solidFill>
                  <a:schemeClr val="bg1"/>
                </a:solidFill>
                <a:effectLst>
                  <a:outerShdw blurRad="38100" dist="38100" dir="2700000" algn="tl">
                    <a:srgbClr val="000000">
                      <a:alpha val="43137"/>
                    </a:srgbClr>
                  </a:outerShdw>
                </a:effectLst>
              </a:rPr>
              <a:t> Earthquake and Tsunami (2011)</a:t>
            </a:r>
            <a:br>
              <a:rPr lang="en-US" dirty="0">
                <a:solidFill>
                  <a:schemeClr val="bg1"/>
                </a:solidFill>
                <a:effectLst>
                  <a:outerShdw blurRad="38100" dist="38100" dir="2700000" algn="tl">
                    <a:srgbClr val="000000">
                      <a:alpha val="43137"/>
                    </a:srgbClr>
                  </a:outerShdw>
                </a:effectLst>
              </a:rPr>
            </a:br>
            <a:r>
              <a:rPr lang="en-US" sz="3200" dirty="0" err="1">
                <a:solidFill>
                  <a:schemeClr val="bg1"/>
                </a:solidFill>
                <a:effectLst>
                  <a:outerShdw blurRad="38100" dist="38100" dir="2700000" algn="tl">
                    <a:srgbClr val="000000">
                      <a:alpha val="43137"/>
                    </a:srgbClr>
                  </a:outerShdw>
                </a:effectLst>
              </a:rPr>
              <a:t>Oshika</a:t>
            </a:r>
            <a:r>
              <a:rPr lang="en-US" sz="3200" dirty="0">
                <a:solidFill>
                  <a:schemeClr val="bg1"/>
                </a:solidFill>
                <a:effectLst>
                  <a:outerShdw blurRad="38100" dist="38100" dir="2700000" algn="tl">
                    <a:srgbClr val="000000">
                      <a:alpha val="43137"/>
                    </a:srgbClr>
                  </a:outerShdw>
                </a:effectLst>
              </a:rPr>
              <a:t> Peninsula, Japan</a:t>
            </a:r>
          </a:p>
        </p:txBody>
      </p:sp>
      <p:sp>
        <p:nvSpPr>
          <p:cNvPr id="5" name="TextBox 4"/>
          <p:cNvSpPr txBox="1"/>
          <p:nvPr/>
        </p:nvSpPr>
        <p:spPr>
          <a:xfrm>
            <a:off x="8073080" y="5173362"/>
            <a:ext cx="3610284"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15,896</a:t>
            </a:r>
          </a:p>
        </p:txBody>
      </p:sp>
    </p:spTree>
    <p:extLst>
      <p:ext uri="{BB962C8B-B14F-4D97-AF65-F5344CB8AC3E}">
        <p14:creationId xmlns:p14="http://schemas.microsoft.com/office/powerpoint/2010/main" val="109218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88952" cy="7349756"/>
          </a:xfrm>
          <a:prstGeom prst="rect">
            <a:avLst/>
          </a:prstGeom>
        </p:spPr>
      </p:pic>
      <p:sp>
        <p:nvSpPr>
          <p:cNvPr id="2" name="Title 1"/>
          <p:cNvSpPr>
            <a:spLocks noGrp="1"/>
          </p:cNvSpPr>
          <p:nvPr>
            <p:ph type="title"/>
          </p:nvPr>
        </p:nvSpPr>
        <p:spPr>
          <a:solidFill>
            <a:schemeClr val="bg2">
              <a:lumMod val="25000"/>
              <a:alpha val="40000"/>
            </a:schemeClr>
          </a:solidFill>
        </p:spPr>
        <p:txBody>
          <a:bodyPr/>
          <a:lstStyle/>
          <a:p>
            <a:r>
              <a:rPr lang="en-US" b="1" dirty="0">
                <a:solidFill>
                  <a:schemeClr val="bg1"/>
                </a:solidFill>
                <a:effectLst>
                  <a:outerShdw blurRad="38100" dist="38100" dir="2700000" algn="tl">
                    <a:srgbClr val="000000">
                      <a:alpha val="43137"/>
                    </a:srgbClr>
                  </a:outerShdw>
                </a:effectLst>
              </a:rPr>
              <a:t>Florida International Pedestrian Bridge (2019)</a:t>
            </a:r>
            <a:br>
              <a:rPr lang="en-US" dirty="0">
                <a:solidFill>
                  <a:schemeClr val="bg1"/>
                </a:solidFill>
                <a:effectLst>
                  <a:outerShdw blurRad="38100" dist="38100" dir="2700000" algn="tl">
                    <a:srgbClr val="000000">
                      <a:alpha val="43137"/>
                    </a:srgbClr>
                  </a:outerShdw>
                </a:effectLst>
              </a:rPr>
            </a:br>
            <a:r>
              <a:rPr lang="en-US" sz="3200" dirty="0">
                <a:solidFill>
                  <a:schemeClr val="bg1"/>
                </a:solidFill>
                <a:effectLst>
                  <a:outerShdw blurRad="38100" dist="38100" dir="2700000" algn="tl">
                    <a:srgbClr val="000000">
                      <a:alpha val="43137"/>
                    </a:srgbClr>
                  </a:outerShdw>
                </a:effectLst>
              </a:rPr>
              <a:t>Miami, Florida</a:t>
            </a:r>
          </a:p>
        </p:txBody>
      </p:sp>
      <p:sp>
        <p:nvSpPr>
          <p:cNvPr id="4" name="TextBox 3"/>
          <p:cNvSpPr txBox="1"/>
          <p:nvPr/>
        </p:nvSpPr>
        <p:spPr>
          <a:xfrm>
            <a:off x="10849232" y="5148649"/>
            <a:ext cx="808235"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rPr>
              <a:t>6</a:t>
            </a:r>
          </a:p>
        </p:txBody>
      </p:sp>
    </p:spTree>
    <p:extLst>
      <p:ext uri="{BB962C8B-B14F-4D97-AF65-F5344CB8AC3E}">
        <p14:creationId xmlns:p14="http://schemas.microsoft.com/office/powerpoint/2010/main" val="34981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11531" y="0"/>
            <a:ext cx="13716000" cy="6858000"/>
          </a:xfrm>
          <a:prstGeom prst="rect">
            <a:avLst/>
          </a:prstGeom>
        </p:spPr>
      </p:pic>
      <p:sp>
        <p:nvSpPr>
          <p:cNvPr id="3" name="TextBox 2"/>
          <p:cNvSpPr txBox="1"/>
          <p:nvPr/>
        </p:nvSpPr>
        <p:spPr>
          <a:xfrm>
            <a:off x="159489" y="5647217"/>
            <a:ext cx="11842794" cy="923330"/>
          </a:xfrm>
          <a:prstGeom prst="rect">
            <a:avLst/>
          </a:prstGeom>
          <a:solidFill>
            <a:schemeClr val="accent5">
              <a:lumMod val="75000"/>
              <a:alpha val="60000"/>
            </a:schemeClr>
          </a:solidFill>
        </p:spPr>
        <p:txBody>
          <a:bodyPr wrap="none" rtlCol="0">
            <a:spAutoFit/>
          </a:bodyPr>
          <a:lstStyle/>
          <a:p>
            <a:r>
              <a:rPr lang="en-US" sz="4800" spc="-100" dirty="0">
                <a:solidFill>
                  <a:schemeClr val="bg1"/>
                </a:solidFill>
                <a:effectLst>
                  <a:outerShdw blurRad="38100" dist="38100" dir="2700000" algn="tl">
                    <a:srgbClr val="000000">
                      <a:alpha val="43137"/>
                    </a:srgbClr>
                  </a:outerShdw>
                </a:effectLst>
                <a:latin typeface="Arial Narrow" panose="020B0606020202030204" pitchFamily="34" charset="0"/>
              </a:rPr>
              <a:t>CIVIL ENGINEERING: </a:t>
            </a:r>
            <a:r>
              <a:rPr lang="en-US" sz="3600" cap="small" spc="-100" dirty="0">
                <a:solidFill>
                  <a:schemeClr val="bg1"/>
                </a:solidFill>
                <a:effectLst>
                  <a:outerShdw blurRad="38100" dist="38100" dir="2700000" algn="tl">
                    <a:srgbClr val="000000">
                      <a:alpha val="43137"/>
                    </a:srgbClr>
                  </a:outerShdw>
                </a:effectLst>
                <a:latin typeface="Arial Narrow" panose="020B0606020202030204" pitchFamily="34" charset="0"/>
              </a:rPr>
              <a:t>A</a:t>
            </a:r>
            <a:r>
              <a:rPr lang="en-US" sz="4800" cap="small" spc="-100"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sz="5400" cap="small" spc="-100" dirty="0">
                <a:solidFill>
                  <a:schemeClr val="bg1"/>
                </a:solidFill>
                <a:effectLst>
                  <a:outerShdw blurRad="38100" dist="38100" dir="2700000" algn="tl">
                    <a:srgbClr val="000000">
                      <a:alpha val="43137"/>
                    </a:srgbClr>
                  </a:outerShdw>
                </a:effectLst>
                <a:latin typeface="Arial Narrow" panose="020B0606020202030204" pitchFamily="34" charset="0"/>
              </a:rPr>
              <a:t>People-Serving</a:t>
            </a:r>
            <a:r>
              <a:rPr lang="en-US" sz="4800" cap="small" spc="-100" dirty="0">
                <a:solidFill>
                  <a:schemeClr val="bg1"/>
                </a:solidFill>
                <a:effectLst>
                  <a:outerShdw blurRad="38100" dist="38100" dir="2700000" algn="tl">
                    <a:srgbClr val="000000">
                      <a:alpha val="43137"/>
                    </a:srgbClr>
                  </a:outerShdw>
                </a:effectLst>
                <a:latin typeface="Arial Narrow" panose="020B0606020202030204" pitchFamily="34" charset="0"/>
              </a:rPr>
              <a:t> </a:t>
            </a:r>
            <a:r>
              <a:rPr lang="en-US" sz="4000" cap="small" spc="-100" dirty="0">
                <a:solidFill>
                  <a:schemeClr val="bg1"/>
                </a:solidFill>
                <a:effectLst>
                  <a:outerShdw blurRad="38100" dist="38100" dir="2700000" algn="tl">
                    <a:srgbClr val="000000">
                      <a:alpha val="43137"/>
                    </a:srgbClr>
                  </a:outerShdw>
                </a:effectLst>
                <a:latin typeface="Arial Narrow" panose="020B0606020202030204" pitchFamily="34" charset="0"/>
              </a:rPr>
              <a:t>Profession</a:t>
            </a:r>
          </a:p>
        </p:txBody>
      </p:sp>
      <p:pic>
        <p:nvPicPr>
          <p:cNvPr id="1026" name="Picture 2" descr="File:ASCE.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6106" y="372066"/>
            <a:ext cx="4762500" cy="1409700"/>
          </a:xfrm>
          <a:prstGeom prst="rect">
            <a:avLst/>
          </a:prstGeom>
          <a:solidFill>
            <a:schemeClr val="bg1">
              <a:alpha val="70000"/>
            </a:schemeClr>
          </a:solidFill>
        </p:spPr>
      </p:pic>
    </p:spTree>
    <p:extLst>
      <p:ext uri="{BB962C8B-B14F-4D97-AF65-F5344CB8AC3E}">
        <p14:creationId xmlns:p14="http://schemas.microsoft.com/office/powerpoint/2010/main" val="4101047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duotone>
              <a:schemeClr val="bg2">
                <a:shade val="45000"/>
                <a:satMod val="135000"/>
              </a:schemeClr>
              <a:prstClr val="white"/>
            </a:duotone>
          </a:blip>
          <a:stretch>
            <a:fillRect/>
          </a:stretch>
        </p:blipFill>
        <p:spPr>
          <a:xfrm>
            <a:off x="-2424223" y="0"/>
            <a:ext cx="18287998" cy="6858000"/>
          </a:xfrm>
          <a:prstGeom prst="rect">
            <a:avLst/>
          </a:prstGeom>
        </p:spPr>
      </p:pic>
      <p:sp>
        <p:nvSpPr>
          <p:cNvPr id="3" name="Title 2"/>
          <p:cNvSpPr>
            <a:spLocks noGrp="1"/>
          </p:cNvSpPr>
          <p:nvPr>
            <p:ph type="title"/>
          </p:nvPr>
        </p:nvSpPr>
        <p:spPr>
          <a:xfrm>
            <a:off x="838200" y="99367"/>
            <a:ext cx="10515600" cy="1325563"/>
          </a:xfrm>
        </p:spPr>
        <p:txBody>
          <a:bodyPr/>
          <a:lstStyle/>
          <a:p>
            <a:r>
              <a:rPr lang="en-US" dirty="0"/>
              <a:t>From the Historical Record…</a:t>
            </a:r>
          </a:p>
        </p:txBody>
      </p:sp>
      <p:graphicFrame>
        <p:nvGraphicFramePr>
          <p:cNvPr id="7" name="Table 6"/>
          <p:cNvGraphicFramePr>
            <a:graphicFrameLocks noGrp="1"/>
          </p:cNvGraphicFramePr>
          <p:nvPr>
            <p:extLst>
              <p:ext uri="{D42A27DB-BD31-4B8C-83A1-F6EECF244321}">
                <p14:modId xmlns:p14="http://schemas.microsoft.com/office/powerpoint/2010/main" val="4214209680"/>
              </p:ext>
            </p:extLst>
          </p:nvPr>
        </p:nvGraphicFramePr>
        <p:xfrm>
          <a:off x="688340" y="1258482"/>
          <a:ext cx="10815320" cy="51206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640080">
                <a:tc>
                  <a:txBody>
                    <a:bodyPr/>
                    <a:lstStyle/>
                    <a:p>
                      <a:r>
                        <a:rPr lang="en-US" sz="2800" dirty="0">
                          <a:latin typeface="Arial Narrow" panose="020B0606020202030204" pitchFamily="34" charset="0"/>
                        </a:rPr>
                        <a:t>Engineering Disaster</a:t>
                      </a:r>
                    </a:p>
                  </a:txBody>
                  <a:tcPr anchor="ctr"/>
                </a:tc>
                <a:tc>
                  <a:txBody>
                    <a:bodyPr/>
                    <a:lstStyle/>
                    <a:p>
                      <a:pPr algn="r"/>
                      <a:r>
                        <a:rPr lang="en-US" sz="2800" dirty="0">
                          <a:latin typeface="Arial Narrow" panose="020B0606020202030204" pitchFamily="34" charset="0"/>
                        </a:rPr>
                        <a:t>Deaths</a:t>
                      </a:r>
                    </a:p>
                  </a:txBody>
                  <a:tcPr anchor="ctr"/>
                </a:tc>
                <a:tc>
                  <a:txBody>
                    <a:bodyPr/>
                    <a:lstStyle/>
                    <a:p>
                      <a:endParaRPr lang="en-US" sz="2800" dirty="0">
                        <a:latin typeface="Arial Narrow" panose="020B0606020202030204" pitchFamily="34" charset="0"/>
                      </a:endParaRPr>
                    </a:p>
                  </a:txBody>
                  <a:tcPr anchor="ctr"/>
                </a:tc>
                <a:tc>
                  <a:txBody>
                    <a:bodyPr/>
                    <a:lstStyle/>
                    <a:p>
                      <a:r>
                        <a:rPr lang="en-US" sz="2800" dirty="0">
                          <a:latin typeface="Arial Narrow" panose="020B0606020202030204" pitchFamily="34" charset="0"/>
                        </a:rPr>
                        <a:t>Engineering Disaster</a:t>
                      </a:r>
                    </a:p>
                  </a:txBody>
                  <a:tcPr anchor="ctr"/>
                </a:tc>
                <a:tc>
                  <a:txBody>
                    <a:bodyPr/>
                    <a:lstStyle/>
                    <a:p>
                      <a:pPr algn="r"/>
                      <a:r>
                        <a:rPr lang="en-US" sz="2800" dirty="0">
                          <a:latin typeface="Arial Narrow" panose="020B0606020202030204" pitchFamily="34" charset="0"/>
                        </a:rPr>
                        <a:t>Deaths</a:t>
                      </a:r>
                    </a:p>
                  </a:txBody>
                  <a:tcPr anchor="ctr"/>
                </a:tc>
                <a:extLst>
                  <a:ext uri="{0D108BD9-81ED-4DB2-BD59-A6C34878D82A}">
                    <a16:rowId xmlns:a16="http://schemas.microsoft.com/office/drawing/2014/main" val="10000"/>
                  </a:ext>
                </a:extLst>
              </a:tr>
              <a:tr h="640080">
                <a:tc>
                  <a:txBody>
                    <a:bodyPr/>
                    <a:lstStyle/>
                    <a:p>
                      <a:r>
                        <a:rPr lang="en-US" sz="2800" dirty="0">
                          <a:latin typeface="Arial Narrow" panose="020B0606020202030204" pitchFamily="34" charset="0"/>
                        </a:rPr>
                        <a:t>South Fork Dam</a:t>
                      </a:r>
                    </a:p>
                  </a:txBody>
                  <a:tcPr anchor="ctr"/>
                </a:tc>
                <a:tc>
                  <a:txBody>
                    <a:bodyPr/>
                    <a:lstStyle/>
                    <a:p>
                      <a:pPr algn="r"/>
                      <a:r>
                        <a:rPr lang="en-US" sz="2800" dirty="0">
                          <a:latin typeface="Arial Narrow" panose="020B0606020202030204" pitchFamily="34" charset="0"/>
                        </a:rPr>
                        <a:t>2,209</a:t>
                      </a:r>
                    </a:p>
                  </a:txBody>
                  <a:tcPr anchor="ctr"/>
                </a:tc>
                <a:tc>
                  <a:txBody>
                    <a:bodyPr/>
                    <a:lstStyle/>
                    <a:p>
                      <a:endParaRPr lang="en-US" sz="2800" dirty="0">
                        <a:latin typeface="Arial Narrow" panose="020B0606020202030204" pitchFamily="34" charset="0"/>
                      </a:endParaRPr>
                    </a:p>
                  </a:txBody>
                  <a:tcPr anchor="ctr"/>
                </a:tc>
                <a:tc>
                  <a:txBody>
                    <a:bodyPr/>
                    <a:lstStyle/>
                    <a:p>
                      <a:r>
                        <a:rPr lang="en-US" sz="2800" kern="1200" dirty="0">
                          <a:solidFill>
                            <a:schemeClr val="dk1"/>
                          </a:solidFill>
                          <a:latin typeface="Arial Narrow" panose="020B0606020202030204" pitchFamily="34" charset="0"/>
                          <a:ea typeface="+mn-ea"/>
                          <a:cs typeface="+mn-cs"/>
                        </a:rPr>
                        <a:t>Chernobyl Nuclear Plant</a:t>
                      </a:r>
                    </a:p>
                  </a:txBody>
                  <a:tcPr anchor="ctr"/>
                </a:tc>
                <a:tc>
                  <a:txBody>
                    <a:bodyPr/>
                    <a:lstStyle/>
                    <a:p>
                      <a:pPr algn="r"/>
                      <a:r>
                        <a:rPr lang="en-US" sz="2800" dirty="0">
                          <a:latin typeface="Arial Narrow" panose="020B0606020202030204" pitchFamily="34" charset="0"/>
                        </a:rPr>
                        <a:t>31</a:t>
                      </a:r>
                    </a:p>
                  </a:txBody>
                  <a:tcPr anchor="ctr"/>
                </a:tc>
                <a:extLst>
                  <a:ext uri="{0D108BD9-81ED-4DB2-BD59-A6C34878D82A}">
                    <a16:rowId xmlns:a16="http://schemas.microsoft.com/office/drawing/2014/main" val="10001"/>
                  </a:ext>
                </a:extLst>
              </a:tr>
              <a:tr h="640080">
                <a:tc>
                  <a:txBody>
                    <a:bodyPr/>
                    <a:lstStyle/>
                    <a:p>
                      <a:r>
                        <a:rPr lang="en-US" sz="2800" dirty="0">
                          <a:latin typeface="Arial Narrow" panose="020B0606020202030204" pitchFamily="34" charset="0"/>
                        </a:rPr>
                        <a:t>Quebec Bridge</a:t>
                      </a:r>
                    </a:p>
                  </a:txBody>
                  <a:tcPr anchor="ctr"/>
                </a:tc>
                <a:tc>
                  <a:txBody>
                    <a:bodyPr/>
                    <a:lstStyle/>
                    <a:p>
                      <a:pPr algn="r"/>
                      <a:r>
                        <a:rPr lang="en-US" sz="2800" dirty="0">
                          <a:latin typeface="Arial Narrow" panose="020B0606020202030204" pitchFamily="34" charset="0"/>
                        </a:rPr>
                        <a:t>75</a:t>
                      </a:r>
                    </a:p>
                  </a:txBody>
                  <a:tcPr anchor="ctr"/>
                </a:tc>
                <a:tc>
                  <a:txBody>
                    <a:bodyPr/>
                    <a:lstStyle/>
                    <a:p>
                      <a:endParaRPr lang="en-US" sz="2800" dirty="0">
                        <a:latin typeface="Arial Narrow" panose="020B0606020202030204" pitchFamily="34" charset="0"/>
                      </a:endParaRPr>
                    </a:p>
                  </a:txBody>
                  <a:tcPr anchor="ctr"/>
                </a:tc>
                <a:tc>
                  <a:txBody>
                    <a:bodyPr/>
                    <a:lstStyle/>
                    <a:p>
                      <a:r>
                        <a:rPr lang="en-US" sz="2800" dirty="0">
                          <a:latin typeface="Arial Narrow" panose="020B0606020202030204" pitchFamily="34" charset="0"/>
                        </a:rPr>
                        <a:t>World Trade Center</a:t>
                      </a:r>
                    </a:p>
                  </a:txBody>
                  <a:tcPr anchor="ctr"/>
                </a:tc>
                <a:tc>
                  <a:txBody>
                    <a:bodyPr/>
                    <a:lstStyle/>
                    <a:p>
                      <a:pPr algn="r"/>
                      <a:r>
                        <a:rPr lang="en-US" sz="2800" dirty="0">
                          <a:latin typeface="Arial Narrow" panose="020B0606020202030204" pitchFamily="34" charset="0"/>
                        </a:rPr>
                        <a:t>2,743</a:t>
                      </a:r>
                    </a:p>
                  </a:txBody>
                  <a:tcPr anchor="ctr"/>
                </a:tc>
                <a:extLst>
                  <a:ext uri="{0D108BD9-81ED-4DB2-BD59-A6C34878D82A}">
                    <a16:rowId xmlns:a16="http://schemas.microsoft.com/office/drawing/2014/main" val="10002"/>
                  </a:ext>
                </a:extLst>
              </a:tr>
              <a:tr h="640080">
                <a:tc>
                  <a:txBody>
                    <a:bodyPr/>
                    <a:lstStyle/>
                    <a:p>
                      <a:r>
                        <a:rPr lang="en-US" sz="2800" dirty="0">
                          <a:latin typeface="Arial Narrow" panose="020B0606020202030204" pitchFamily="34" charset="0"/>
                        </a:rPr>
                        <a:t>RMS Titanic</a:t>
                      </a:r>
                    </a:p>
                  </a:txBody>
                  <a:tcPr anchor="ctr"/>
                </a:tc>
                <a:tc>
                  <a:txBody>
                    <a:bodyPr/>
                    <a:lstStyle/>
                    <a:p>
                      <a:pPr algn="r"/>
                      <a:r>
                        <a:rPr lang="en-US" sz="2800" dirty="0">
                          <a:latin typeface="Arial Narrow" panose="020B0606020202030204" pitchFamily="34" charset="0"/>
                        </a:rPr>
                        <a:t>1,517</a:t>
                      </a:r>
                    </a:p>
                  </a:txBody>
                  <a:tcPr anchor="ctr"/>
                </a:tc>
                <a:tc>
                  <a:txBody>
                    <a:bodyPr/>
                    <a:lstStyle/>
                    <a:p>
                      <a:endParaRPr lang="en-US" sz="2800" dirty="0">
                        <a:latin typeface="Arial Narrow" panose="020B060602020203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Arial Narrow" panose="020B0606020202030204" pitchFamily="34" charset="0"/>
                        </a:rPr>
                        <a:t>Space Shuttle</a:t>
                      </a:r>
                      <a:r>
                        <a:rPr lang="en-US" sz="2800" baseline="0" dirty="0">
                          <a:latin typeface="Arial Narrow" panose="020B0606020202030204" pitchFamily="34" charset="0"/>
                        </a:rPr>
                        <a:t> Columbia</a:t>
                      </a:r>
                      <a:endParaRPr lang="en-US" sz="2800" dirty="0">
                        <a:latin typeface="Arial Narrow" panose="020B0606020202030204" pitchFamily="34" charset="0"/>
                      </a:endParaRPr>
                    </a:p>
                  </a:txBody>
                  <a:tcPr anchor="ctr"/>
                </a:tc>
                <a:tc>
                  <a:txBody>
                    <a:bodyPr/>
                    <a:lstStyle/>
                    <a:p>
                      <a:pPr algn="r"/>
                      <a:r>
                        <a:rPr lang="en-US" sz="2800" dirty="0">
                          <a:latin typeface="Arial Narrow" panose="020B0606020202030204" pitchFamily="34" charset="0"/>
                        </a:rPr>
                        <a:t>7</a:t>
                      </a:r>
                    </a:p>
                  </a:txBody>
                  <a:tcPr anchor="ctr"/>
                </a:tc>
                <a:extLst>
                  <a:ext uri="{0D108BD9-81ED-4DB2-BD59-A6C34878D82A}">
                    <a16:rowId xmlns:a16="http://schemas.microsoft.com/office/drawing/2014/main" val="10003"/>
                  </a:ext>
                </a:extLst>
              </a:tr>
              <a:tr h="640080">
                <a:tc>
                  <a:txBody>
                    <a:bodyPr/>
                    <a:lstStyle/>
                    <a:p>
                      <a:r>
                        <a:rPr lang="en-US" sz="2800" dirty="0">
                          <a:latin typeface="Arial Narrow" panose="020B0606020202030204" pitchFamily="34" charset="0"/>
                        </a:rPr>
                        <a:t>St. Francis Dam</a:t>
                      </a:r>
                    </a:p>
                  </a:txBody>
                  <a:tcPr anchor="ctr"/>
                </a:tc>
                <a:tc>
                  <a:txBody>
                    <a:bodyPr/>
                    <a:lstStyle/>
                    <a:p>
                      <a:pPr algn="r"/>
                      <a:r>
                        <a:rPr lang="en-US" sz="2800" dirty="0">
                          <a:latin typeface="Arial Narrow" panose="020B0606020202030204" pitchFamily="34" charset="0"/>
                        </a:rPr>
                        <a:t>600</a:t>
                      </a:r>
                    </a:p>
                  </a:txBody>
                  <a:tcPr anchor="ctr"/>
                </a:tc>
                <a:tc>
                  <a:txBody>
                    <a:bodyPr/>
                    <a:lstStyle/>
                    <a:p>
                      <a:endParaRPr lang="en-US" sz="2800" dirty="0">
                        <a:latin typeface="Arial Narrow" panose="020B0606020202030204" pitchFamily="34" charset="0"/>
                      </a:endParaRPr>
                    </a:p>
                  </a:txBody>
                  <a:tcPr anchor="ctr"/>
                </a:tc>
                <a:tc>
                  <a:txBody>
                    <a:bodyPr/>
                    <a:lstStyle/>
                    <a:p>
                      <a:r>
                        <a:rPr lang="en-US" sz="2800" dirty="0">
                          <a:latin typeface="Arial Narrow" panose="020B0606020202030204" pitchFamily="34" charset="0"/>
                        </a:rPr>
                        <a:t>I-35W Mississippi</a:t>
                      </a:r>
                      <a:r>
                        <a:rPr lang="en-US" sz="2800" baseline="0" dirty="0">
                          <a:latin typeface="Arial Narrow" panose="020B0606020202030204" pitchFamily="34" charset="0"/>
                        </a:rPr>
                        <a:t> Bridge</a:t>
                      </a:r>
                      <a:endParaRPr lang="en-US" sz="2800" dirty="0">
                        <a:latin typeface="Arial Narrow" panose="020B0606020202030204" pitchFamily="34" charset="0"/>
                      </a:endParaRPr>
                    </a:p>
                  </a:txBody>
                  <a:tcPr anchor="ctr"/>
                </a:tc>
                <a:tc>
                  <a:txBody>
                    <a:bodyPr/>
                    <a:lstStyle/>
                    <a:p>
                      <a:pPr algn="r"/>
                      <a:r>
                        <a:rPr lang="en-US" sz="2800" dirty="0">
                          <a:latin typeface="Arial Narrow" panose="020B0606020202030204" pitchFamily="34" charset="0"/>
                        </a:rPr>
                        <a:t>13</a:t>
                      </a:r>
                    </a:p>
                  </a:txBody>
                  <a:tcPr anchor="ctr"/>
                </a:tc>
                <a:extLst>
                  <a:ext uri="{0D108BD9-81ED-4DB2-BD59-A6C34878D82A}">
                    <a16:rowId xmlns:a16="http://schemas.microsoft.com/office/drawing/2014/main" val="10004"/>
                  </a:ext>
                </a:extLst>
              </a:tr>
              <a:tr h="640080">
                <a:tc>
                  <a:txBody>
                    <a:bodyPr/>
                    <a:lstStyle/>
                    <a:p>
                      <a:r>
                        <a:rPr lang="en-US" sz="2800" dirty="0">
                          <a:latin typeface="Arial Narrow" panose="020B0606020202030204" pitchFamily="34" charset="0"/>
                        </a:rPr>
                        <a:t>Tacoma Narrows Bridge</a:t>
                      </a:r>
                    </a:p>
                  </a:txBody>
                  <a:tcPr anchor="ctr"/>
                </a:tc>
                <a:tc>
                  <a:txBody>
                    <a:bodyPr/>
                    <a:lstStyle/>
                    <a:p>
                      <a:pPr algn="r"/>
                      <a:r>
                        <a:rPr lang="en-US" sz="2800" dirty="0">
                          <a:latin typeface="Arial Narrow" panose="020B0606020202030204" pitchFamily="34" charset="0"/>
                        </a:rPr>
                        <a:t>0</a:t>
                      </a:r>
                    </a:p>
                  </a:txBody>
                  <a:tcPr anchor="ctr"/>
                </a:tc>
                <a:tc>
                  <a:txBody>
                    <a:bodyPr/>
                    <a:lstStyle/>
                    <a:p>
                      <a:endParaRPr lang="en-US" sz="2800" dirty="0">
                        <a:latin typeface="Arial Narrow" panose="020B0606020202030204" pitchFamily="34" charset="0"/>
                      </a:endParaRPr>
                    </a:p>
                  </a:txBody>
                  <a:tcPr anchor="ctr"/>
                </a:tc>
                <a:tc>
                  <a:txBody>
                    <a:bodyPr/>
                    <a:lstStyle/>
                    <a:p>
                      <a:r>
                        <a:rPr lang="en-US" sz="2800" dirty="0">
                          <a:latin typeface="Arial Narrow" panose="020B0606020202030204" pitchFamily="34" charset="0"/>
                        </a:rPr>
                        <a:t>Deepwater Horizon</a:t>
                      </a:r>
                    </a:p>
                  </a:txBody>
                  <a:tcPr anchor="ctr"/>
                </a:tc>
                <a:tc>
                  <a:txBody>
                    <a:bodyPr/>
                    <a:lstStyle/>
                    <a:p>
                      <a:pPr algn="r"/>
                      <a:r>
                        <a:rPr lang="en-US" sz="2800" dirty="0">
                          <a:latin typeface="Arial Narrow" panose="020B0606020202030204" pitchFamily="34" charset="0"/>
                        </a:rPr>
                        <a:t>11</a:t>
                      </a:r>
                    </a:p>
                  </a:txBody>
                  <a:tcPr anchor="ctr"/>
                </a:tc>
                <a:extLst>
                  <a:ext uri="{0D108BD9-81ED-4DB2-BD59-A6C34878D82A}">
                    <a16:rowId xmlns:a16="http://schemas.microsoft.com/office/drawing/2014/main" val="10005"/>
                  </a:ext>
                </a:extLst>
              </a:tr>
              <a:tr h="640080">
                <a:tc>
                  <a:txBody>
                    <a:bodyPr/>
                    <a:lstStyle/>
                    <a:p>
                      <a:r>
                        <a:rPr lang="en-US" sz="2800" dirty="0">
                          <a:latin typeface="Arial Narrow" panose="020B0606020202030204" pitchFamily="34" charset="0"/>
                        </a:rPr>
                        <a:t>Hyatt Regency Walkway</a:t>
                      </a:r>
                    </a:p>
                  </a:txBody>
                  <a:tcPr anchor="ctr"/>
                </a:tc>
                <a:tc>
                  <a:txBody>
                    <a:bodyPr/>
                    <a:lstStyle/>
                    <a:p>
                      <a:pPr algn="r"/>
                      <a:r>
                        <a:rPr lang="en-US" sz="2800" dirty="0">
                          <a:latin typeface="Arial Narrow" panose="020B0606020202030204" pitchFamily="34" charset="0"/>
                        </a:rPr>
                        <a:t>114</a:t>
                      </a:r>
                    </a:p>
                  </a:txBody>
                  <a:tcPr anchor="ctr"/>
                </a:tc>
                <a:tc>
                  <a:txBody>
                    <a:bodyPr/>
                    <a:lstStyle/>
                    <a:p>
                      <a:endParaRPr lang="en-US" sz="2800" dirty="0">
                        <a:latin typeface="Arial Narrow" panose="020B0606020202030204" pitchFamily="34" charset="0"/>
                      </a:endParaRPr>
                    </a:p>
                  </a:txBody>
                  <a:tcPr anchor="ctr"/>
                </a:tc>
                <a:tc>
                  <a:txBody>
                    <a:bodyPr/>
                    <a:lstStyle/>
                    <a:p>
                      <a:r>
                        <a:rPr lang="en-US" sz="2800" kern="1200" dirty="0" err="1">
                          <a:solidFill>
                            <a:schemeClr val="dk1"/>
                          </a:solidFill>
                          <a:latin typeface="Arial Narrow" panose="020B0606020202030204" pitchFamily="34" charset="0"/>
                          <a:ea typeface="+mn-ea"/>
                          <a:cs typeface="+mn-cs"/>
                        </a:rPr>
                        <a:t>Tōhoku</a:t>
                      </a:r>
                      <a:r>
                        <a:rPr lang="en-US" sz="2800" kern="1200" dirty="0">
                          <a:solidFill>
                            <a:schemeClr val="dk1"/>
                          </a:solidFill>
                          <a:latin typeface="Arial Narrow" panose="020B0606020202030204" pitchFamily="34" charset="0"/>
                          <a:ea typeface="+mn-ea"/>
                          <a:cs typeface="+mn-cs"/>
                        </a:rPr>
                        <a:t> Quake &amp; Tsunami </a:t>
                      </a:r>
                    </a:p>
                  </a:txBody>
                  <a:tcPr anchor="ctr"/>
                </a:tc>
                <a:tc>
                  <a:txBody>
                    <a:bodyPr/>
                    <a:lstStyle/>
                    <a:p>
                      <a:pPr marL="0" algn="r" defTabSz="914400" rtl="0" eaLnBrk="1" latinLnBrk="0" hangingPunct="1"/>
                      <a:r>
                        <a:rPr lang="en-US" sz="2800" kern="1200" dirty="0">
                          <a:solidFill>
                            <a:schemeClr val="dk1"/>
                          </a:solidFill>
                          <a:latin typeface="Arial Narrow" panose="020B0606020202030204" pitchFamily="34" charset="0"/>
                          <a:ea typeface="+mn-ea"/>
                          <a:cs typeface="+mn-cs"/>
                        </a:rPr>
                        <a:t>15,896</a:t>
                      </a:r>
                    </a:p>
                  </a:txBody>
                  <a:tcPr anchor="ctr"/>
                </a:tc>
                <a:extLst>
                  <a:ext uri="{0D108BD9-81ED-4DB2-BD59-A6C34878D82A}">
                    <a16:rowId xmlns:a16="http://schemas.microsoft.com/office/drawing/2014/main" val="10006"/>
                  </a:ext>
                </a:extLst>
              </a:tr>
              <a:tr h="640080">
                <a:tc>
                  <a:txBody>
                    <a:bodyPr/>
                    <a:lstStyle/>
                    <a:p>
                      <a:endParaRPr lang="en-US"/>
                    </a:p>
                  </a:txBody>
                  <a:tcPr anchor="ctr"/>
                </a:tc>
                <a:tc>
                  <a:txBody>
                    <a:bodyPr/>
                    <a:lstStyle/>
                    <a:p>
                      <a:endParaRPr lang="en-US" dirty="0"/>
                    </a:p>
                  </a:txBody>
                  <a:tcPr anchor="ctr"/>
                </a:tc>
                <a:tc>
                  <a:txBody>
                    <a:bodyPr/>
                    <a:lstStyle/>
                    <a:p>
                      <a:endParaRPr lang="en-US" sz="2800" dirty="0">
                        <a:latin typeface="Arial Narrow" panose="020B0606020202030204" pitchFamily="34" charset="0"/>
                      </a:endParaRPr>
                    </a:p>
                  </a:txBody>
                  <a:tcPr anchor="ctr"/>
                </a:tc>
                <a:tc>
                  <a:txBody>
                    <a:bodyPr/>
                    <a:lstStyle/>
                    <a:p>
                      <a:r>
                        <a:rPr lang="en-US" sz="2800" dirty="0">
                          <a:latin typeface="Arial Narrow" panose="020B0606020202030204" pitchFamily="34" charset="0"/>
                        </a:rPr>
                        <a:t>Florida Pedestrian Bridge</a:t>
                      </a:r>
                    </a:p>
                  </a:txBody>
                  <a:tcPr anchor="ctr"/>
                </a:tc>
                <a:tc>
                  <a:txBody>
                    <a:bodyPr/>
                    <a:lstStyle/>
                    <a:p>
                      <a:pPr algn="r"/>
                      <a:r>
                        <a:rPr lang="en-US" sz="2800" dirty="0">
                          <a:latin typeface="Arial Narrow" panose="020B0606020202030204" pitchFamily="34" charset="0"/>
                        </a:rPr>
                        <a:t>6</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2539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11144"/>
          <a:stretch/>
        </p:blipFill>
        <p:spPr>
          <a:xfrm>
            <a:off x="0" y="0"/>
            <a:ext cx="12187451" cy="6858000"/>
          </a:xfrm>
          <a:prstGeom prst="rect">
            <a:avLst/>
          </a:prstGeom>
        </p:spPr>
      </p:pic>
      <p:sp>
        <p:nvSpPr>
          <p:cNvPr id="3" name="TextBox 2"/>
          <p:cNvSpPr txBox="1"/>
          <p:nvPr/>
        </p:nvSpPr>
        <p:spPr>
          <a:xfrm>
            <a:off x="0" y="-4"/>
            <a:ext cx="12192000" cy="6858000"/>
          </a:xfrm>
          <a:prstGeom prst="rect">
            <a:avLst/>
          </a:prstGeom>
          <a:solidFill>
            <a:schemeClr val="accent5">
              <a:lumMod val="75000"/>
              <a:alpha val="50000"/>
            </a:schemeClr>
          </a:solidFill>
        </p:spPr>
        <p:txBody>
          <a:bodyPr wrap="square" rtlCol="0">
            <a:spAutoFit/>
          </a:bodyPr>
          <a:lstStyle/>
          <a:p>
            <a:pPr indent="914400" algn="ctr"/>
            <a:endParaRPr lang="en-US" sz="4400" spc="-100" dirty="0">
              <a:solidFill>
                <a:schemeClr val="bg1"/>
              </a:solidFill>
              <a:effectLst>
                <a:outerShdw blurRad="38100" dist="38100" dir="2700000" algn="tl">
                  <a:srgbClr val="000000">
                    <a:alpha val="43137"/>
                  </a:srgbClr>
                </a:outerShdw>
              </a:effectLst>
              <a:latin typeface="Arial Narrow" panose="020B0606020202030204" pitchFamily="34" charset="0"/>
            </a:endParaRPr>
          </a:p>
          <a:p>
            <a:pPr algn="ctr"/>
            <a:r>
              <a:rPr lang="en-US" sz="6600" spc="-100" dirty="0">
                <a:solidFill>
                  <a:schemeClr val="bg1"/>
                </a:solidFill>
                <a:effectLst>
                  <a:outerShdw blurRad="38100" dist="38100" dir="2700000" algn="tl">
                    <a:srgbClr val="000000">
                      <a:alpha val="43137"/>
                    </a:srgbClr>
                  </a:outerShdw>
                </a:effectLst>
                <a:latin typeface="Arial Narrow" panose="020B0606020202030204" pitchFamily="34" charset="0"/>
              </a:rPr>
              <a:t>Engineers shall hold paramount</a:t>
            </a:r>
          </a:p>
          <a:p>
            <a:pPr algn="ctr"/>
            <a:r>
              <a:rPr lang="en-US" sz="6600" spc="-100" dirty="0">
                <a:solidFill>
                  <a:schemeClr val="bg1"/>
                </a:solidFill>
                <a:effectLst>
                  <a:outerShdw blurRad="38100" dist="38100" dir="2700000" algn="tl">
                    <a:srgbClr val="000000">
                      <a:alpha val="43137"/>
                    </a:srgbClr>
                  </a:outerShdw>
                </a:effectLst>
                <a:latin typeface="Arial Narrow" panose="020B0606020202030204" pitchFamily="34" charset="0"/>
              </a:rPr>
              <a:t> the safety, health and welfare</a:t>
            </a:r>
          </a:p>
          <a:p>
            <a:pPr algn="ctr"/>
            <a:r>
              <a:rPr lang="en-US" sz="6600" spc="-100" dirty="0">
                <a:solidFill>
                  <a:schemeClr val="bg1"/>
                </a:solidFill>
                <a:effectLst>
                  <a:outerShdw blurRad="38100" dist="38100" dir="2700000" algn="tl">
                    <a:srgbClr val="000000">
                      <a:alpha val="43137"/>
                    </a:srgbClr>
                  </a:outerShdw>
                </a:effectLst>
                <a:latin typeface="Arial Narrow" panose="020B0606020202030204" pitchFamily="34" charset="0"/>
              </a:rPr>
              <a:t> of the public.</a:t>
            </a:r>
          </a:p>
          <a:p>
            <a:pPr algn="ctr"/>
            <a:endParaRPr lang="en-US" sz="6600" spc="-100" dirty="0">
              <a:solidFill>
                <a:schemeClr val="bg1"/>
              </a:solidFill>
              <a:effectLst>
                <a:outerShdw blurRad="38100" dist="38100" dir="2700000" algn="tl">
                  <a:srgbClr val="000000">
                    <a:alpha val="43137"/>
                  </a:srgbClr>
                </a:outerShdw>
              </a:effectLst>
              <a:latin typeface="Arial Narrow" panose="020B0606020202030204" pitchFamily="34" charset="0"/>
            </a:endParaRPr>
          </a:p>
          <a:p>
            <a:pPr algn="ctr"/>
            <a:r>
              <a:rPr lang="en-US" sz="3200" cap="small" spc="-100" dirty="0">
                <a:solidFill>
                  <a:schemeClr val="bg1"/>
                </a:solidFill>
                <a:effectLst>
                  <a:outerShdw blurRad="38100" dist="38100" dir="2700000" algn="tl">
                    <a:srgbClr val="000000">
                      <a:alpha val="43137"/>
                    </a:srgbClr>
                  </a:outerShdw>
                </a:effectLst>
                <a:latin typeface="Arial Narrow" panose="020B0606020202030204" pitchFamily="34" charset="0"/>
              </a:rPr>
              <a:t>Fundamental Canon 1</a:t>
            </a:r>
          </a:p>
          <a:p>
            <a:pPr algn="ctr"/>
            <a:r>
              <a:rPr lang="en-US" sz="3200" cap="small" spc="-100" dirty="0">
                <a:solidFill>
                  <a:schemeClr val="bg1"/>
                </a:solidFill>
                <a:effectLst>
                  <a:outerShdw blurRad="38100" dist="38100" dir="2700000" algn="tl">
                    <a:srgbClr val="000000">
                      <a:alpha val="43137"/>
                    </a:srgbClr>
                  </a:outerShdw>
                </a:effectLst>
                <a:latin typeface="Arial Narrow" panose="020B0606020202030204" pitchFamily="34" charset="0"/>
              </a:rPr>
              <a:t> NSPE Code of Ethics for Engineers</a:t>
            </a:r>
          </a:p>
        </p:txBody>
      </p:sp>
    </p:spTree>
    <p:extLst>
      <p:ext uri="{BB962C8B-B14F-4D97-AF65-F5344CB8AC3E}">
        <p14:creationId xmlns:p14="http://schemas.microsoft.com/office/powerpoint/2010/main" val="1545083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Civil Engineering /</a:t>
            </a:r>
            <a:br>
              <a:rPr lang="en-US" dirty="0"/>
            </a:br>
            <a:r>
              <a:rPr lang="en-US" dirty="0"/>
              <a:t>Social Science Vignettes</a:t>
            </a:r>
          </a:p>
        </p:txBody>
      </p:sp>
      <p:sp>
        <p:nvSpPr>
          <p:cNvPr id="6" name="Text Placeholder 5"/>
          <p:cNvSpPr>
            <a:spLocks noGrp="1"/>
          </p:cNvSpPr>
          <p:nvPr>
            <p:ph type="body" idx="1"/>
          </p:nvPr>
        </p:nvSpPr>
        <p:spPr/>
        <p:txBody>
          <a:bodyPr>
            <a:normAutofit/>
          </a:bodyPr>
          <a:lstStyle/>
          <a:p>
            <a:r>
              <a:rPr lang="en-US" sz="2800" dirty="0"/>
              <a:t>Social Science Considerations in Civil Engineering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Fall  2021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1194345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dmiral mcraven make your b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57872"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8364" y="177421"/>
            <a:ext cx="4334007" cy="523220"/>
          </a:xfrm>
          <a:prstGeom prst="rect">
            <a:avLst/>
          </a:prstGeom>
          <a:noFill/>
        </p:spPr>
        <p:txBody>
          <a:bodyPr wrap="none" rtlCol="0">
            <a:spAutoFit/>
          </a:bodyPr>
          <a:lstStyle/>
          <a:p>
            <a:r>
              <a:rPr lang="en-US" sz="2800" dirty="0">
                <a:solidFill>
                  <a:schemeClr val="bg1"/>
                </a:solidFill>
              </a:rPr>
              <a:t>Admiral William H. </a:t>
            </a:r>
            <a:r>
              <a:rPr lang="en-US" sz="2800" dirty="0" err="1">
                <a:solidFill>
                  <a:schemeClr val="bg1"/>
                </a:solidFill>
              </a:rPr>
              <a:t>McRaven</a:t>
            </a:r>
            <a:endParaRPr lang="en-US" sz="2800" dirty="0">
              <a:solidFill>
                <a:schemeClr val="bg1"/>
              </a:solidFill>
            </a:endParaRPr>
          </a:p>
        </p:txBody>
      </p:sp>
    </p:spTree>
    <p:extLst>
      <p:ext uri="{BB962C8B-B14F-4D97-AF65-F5344CB8AC3E}">
        <p14:creationId xmlns:p14="http://schemas.microsoft.com/office/powerpoint/2010/main" val="2003753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4735"/>
            <a:ext cx="10515600" cy="1325563"/>
          </a:xfrm>
        </p:spPr>
        <p:txBody>
          <a:bodyPr>
            <a:normAutofit fontScale="90000"/>
          </a:bodyPr>
          <a:lstStyle/>
          <a:p>
            <a:pPr algn="r"/>
            <a:r>
              <a:rPr lang="en-US" dirty="0"/>
              <a:t>Guest Lecture</a:t>
            </a:r>
            <a:br>
              <a:rPr lang="en-US" dirty="0"/>
            </a:br>
            <a:r>
              <a:rPr lang="en-US" b="1" dirty="0"/>
              <a:t>Kylan Francis, PE</a:t>
            </a:r>
            <a:br>
              <a:rPr lang="en-US" b="1" dirty="0"/>
            </a:br>
            <a:r>
              <a:rPr lang="en-US" sz="2700" dirty="0"/>
              <a:t>Director, Transportation Planning &amp; Development</a:t>
            </a:r>
            <a:br>
              <a:rPr lang="en-US" sz="2700" dirty="0"/>
            </a:br>
            <a:r>
              <a:rPr lang="en-US" sz="2700" dirty="0" err="1"/>
              <a:t>TxDOT</a:t>
            </a:r>
            <a:r>
              <a:rPr lang="en-US" sz="2700" dirty="0"/>
              <a:t> Lubbock</a:t>
            </a:r>
          </a:p>
        </p:txBody>
      </p:sp>
      <p:pic>
        <p:nvPicPr>
          <p:cNvPr id="3" name="Picture 2"/>
          <p:cNvPicPr>
            <a:picLocks noChangeAspect="1"/>
          </p:cNvPicPr>
          <p:nvPr/>
        </p:nvPicPr>
        <p:blipFill>
          <a:blip r:embed="rId2"/>
          <a:stretch>
            <a:fillRect/>
          </a:stretch>
        </p:blipFill>
        <p:spPr>
          <a:xfrm>
            <a:off x="838200" y="1279525"/>
            <a:ext cx="3525188" cy="4572000"/>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8434039" y="2523535"/>
            <a:ext cx="2196746" cy="2743200"/>
          </a:xfrm>
          <a:prstGeom prst="rect">
            <a:avLst/>
          </a:prstGeom>
        </p:spPr>
      </p:pic>
    </p:spTree>
    <p:extLst>
      <p:ext uri="{BB962C8B-B14F-4D97-AF65-F5344CB8AC3E}">
        <p14:creationId xmlns:p14="http://schemas.microsoft.com/office/powerpoint/2010/main" val="1269310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58990" y="0"/>
            <a:ext cx="8809684" cy="6858000"/>
          </a:xfrm>
          <a:prstGeom prst="rect">
            <a:avLst/>
          </a:prstGeom>
        </p:spPr>
      </p:pic>
      <p:sp>
        <p:nvSpPr>
          <p:cNvPr id="2" name="Title 1"/>
          <p:cNvSpPr>
            <a:spLocks noGrp="1"/>
          </p:cNvSpPr>
          <p:nvPr>
            <p:ph type="title"/>
          </p:nvPr>
        </p:nvSpPr>
        <p:spPr>
          <a:xfrm rot="16200000">
            <a:off x="-1756125" y="2766219"/>
            <a:ext cx="5539562" cy="1325563"/>
          </a:xfrm>
        </p:spPr>
        <p:txBody>
          <a:bodyPr/>
          <a:lstStyle/>
          <a:p>
            <a:r>
              <a:rPr lang="en-US" b="1" dirty="0">
                <a:solidFill>
                  <a:schemeClr val="bg1"/>
                </a:solidFill>
              </a:rPr>
              <a:t>Texas Loop 88</a:t>
            </a:r>
            <a:br>
              <a:rPr lang="en-US" b="1" dirty="0">
                <a:solidFill>
                  <a:schemeClr val="bg1"/>
                </a:solidFill>
              </a:rPr>
            </a:br>
            <a:r>
              <a:rPr lang="en-US" b="1" dirty="0">
                <a:solidFill>
                  <a:schemeClr val="bg1"/>
                </a:solidFill>
              </a:rPr>
              <a:t>Lubbock, TX</a:t>
            </a:r>
          </a:p>
        </p:txBody>
      </p:sp>
    </p:spTree>
    <p:extLst>
      <p:ext uri="{BB962C8B-B14F-4D97-AF65-F5344CB8AC3E}">
        <p14:creationId xmlns:p14="http://schemas.microsoft.com/office/powerpoint/2010/main" val="2608822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097" y="832958"/>
            <a:ext cx="10515600" cy="1325563"/>
          </a:xfrm>
        </p:spPr>
        <p:txBody>
          <a:bodyPr>
            <a:normAutofit fontScale="90000"/>
          </a:bodyPr>
          <a:lstStyle/>
          <a:p>
            <a:pPr algn="r"/>
            <a:r>
              <a:rPr lang="en-US" dirty="0"/>
              <a:t>Technical Report</a:t>
            </a:r>
            <a:br>
              <a:rPr lang="en-US" dirty="0"/>
            </a:br>
            <a:r>
              <a:rPr lang="en-US" b="1" dirty="0"/>
              <a:t>Aubrey A. Spear, PE, et al.</a:t>
            </a:r>
            <a:br>
              <a:rPr lang="en-US" b="1" dirty="0"/>
            </a:br>
            <a:r>
              <a:rPr lang="en-US" sz="2700" dirty="0"/>
              <a:t>City of Lubbock Water Utilities</a:t>
            </a:r>
            <a:br>
              <a:rPr lang="en-US" sz="2700" dirty="0"/>
            </a:br>
            <a:r>
              <a:rPr lang="en-US" sz="2700" dirty="0"/>
              <a:t>Lubbock, Texas</a:t>
            </a:r>
          </a:p>
        </p:txBody>
      </p:sp>
      <p:pic>
        <p:nvPicPr>
          <p:cNvPr id="4" name="Picture 3"/>
          <p:cNvPicPr>
            <a:picLocks noChangeAspect="1"/>
          </p:cNvPicPr>
          <p:nvPr/>
        </p:nvPicPr>
        <p:blipFill>
          <a:blip r:embed="rId2"/>
          <a:stretch>
            <a:fillRect/>
          </a:stretch>
        </p:blipFill>
        <p:spPr>
          <a:xfrm>
            <a:off x="870097" y="1137740"/>
            <a:ext cx="3531535" cy="457200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7706832" y="2721935"/>
            <a:ext cx="2743200" cy="2743200"/>
          </a:xfrm>
          <a:prstGeom prst="rect">
            <a:avLst/>
          </a:prstGeom>
          <a:ln>
            <a:solidFill>
              <a:schemeClr val="tx1"/>
            </a:solidFill>
          </a:ln>
        </p:spPr>
      </p:pic>
    </p:spTree>
    <p:extLst>
      <p:ext uri="{BB962C8B-B14F-4D97-AF65-F5344CB8AC3E}">
        <p14:creationId xmlns:p14="http://schemas.microsoft.com/office/powerpoint/2010/main" val="1228067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746445" y="2894742"/>
            <a:ext cx="5775344" cy="1325563"/>
          </a:xfrm>
        </p:spPr>
        <p:txBody>
          <a:bodyPr/>
          <a:lstStyle/>
          <a:p>
            <a:r>
              <a:rPr lang="en-US" dirty="0"/>
              <a:t>Meeting our increasing demand for water… </a:t>
            </a:r>
          </a:p>
        </p:txBody>
      </p:sp>
      <p:pic>
        <p:nvPicPr>
          <p:cNvPr id="3" name="Picture 2"/>
          <p:cNvPicPr>
            <a:picLocks noChangeAspect="1"/>
          </p:cNvPicPr>
          <p:nvPr/>
        </p:nvPicPr>
        <p:blipFill>
          <a:blip r:embed="rId2"/>
          <a:stretch>
            <a:fillRect/>
          </a:stretch>
        </p:blipFill>
        <p:spPr>
          <a:xfrm>
            <a:off x="2939427" y="669851"/>
            <a:ext cx="8333333" cy="5742857"/>
          </a:xfrm>
          <a:prstGeom prst="rect">
            <a:avLst/>
          </a:prstGeom>
        </p:spPr>
      </p:pic>
    </p:spTree>
    <p:extLst>
      <p:ext uri="{BB962C8B-B14F-4D97-AF65-F5344CB8AC3E}">
        <p14:creationId xmlns:p14="http://schemas.microsoft.com/office/powerpoint/2010/main" val="1688760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7265"/>
            <a:ext cx="10515600" cy="1325563"/>
          </a:xfrm>
        </p:spPr>
        <p:txBody>
          <a:bodyPr>
            <a:normAutofit fontScale="90000"/>
          </a:bodyPr>
          <a:lstStyle/>
          <a:p>
            <a:pPr algn="r"/>
            <a:r>
              <a:rPr lang="en-US" dirty="0"/>
              <a:t>Topic Lecture</a:t>
            </a:r>
            <a:br>
              <a:rPr lang="en-US" dirty="0"/>
            </a:br>
            <a:r>
              <a:rPr lang="en-US" b="1" dirty="0"/>
              <a:t>William D. Lawson, PE, PhD</a:t>
            </a:r>
            <a:br>
              <a:rPr lang="en-US" b="1" dirty="0"/>
            </a:br>
            <a:r>
              <a:rPr lang="en-US" sz="2700" dirty="0"/>
              <a:t>Associate Professor</a:t>
            </a:r>
            <a:br>
              <a:rPr lang="en-US" sz="2700" dirty="0"/>
            </a:br>
            <a:r>
              <a:rPr lang="en-US" sz="2700" dirty="0"/>
              <a:t>Texas Tech University</a:t>
            </a:r>
          </a:p>
        </p:txBody>
      </p:sp>
      <p:pic>
        <p:nvPicPr>
          <p:cNvPr id="4" name="Picture 3"/>
          <p:cNvPicPr>
            <a:picLocks noChangeAspect="1"/>
          </p:cNvPicPr>
          <p:nvPr/>
        </p:nvPicPr>
        <p:blipFill>
          <a:blip r:embed="rId2"/>
          <a:stretch>
            <a:fillRect/>
          </a:stretch>
        </p:blipFill>
        <p:spPr>
          <a:xfrm>
            <a:off x="838200" y="1690688"/>
            <a:ext cx="5446517" cy="411480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03" y="2674869"/>
            <a:ext cx="1823897" cy="2743200"/>
          </a:xfrm>
          <a:prstGeom prst="rect">
            <a:avLst/>
          </a:prstGeom>
          <a:ln>
            <a:solidFill>
              <a:schemeClr val="tx1"/>
            </a:solidFill>
          </a:ln>
        </p:spPr>
      </p:pic>
    </p:spTree>
    <p:extLst>
      <p:ext uri="{BB962C8B-B14F-4D97-AF65-F5344CB8AC3E}">
        <p14:creationId xmlns:p14="http://schemas.microsoft.com/office/powerpoint/2010/main" val="2969388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 y="0"/>
            <a:ext cx="12188952" cy="8120388"/>
          </a:xfrm>
          <a:prstGeom prst="rect">
            <a:avLst/>
          </a:prstGeom>
        </p:spPr>
      </p:pic>
      <p:sp>
        <p:nvSpPr>
          <p:cNvPr id="2" name="Title 1"/>
          <p:cNvSpPr>
            <a:spLocks noGrp="1"/>
          </p:cNvSpPr>
          <p:nvPr>
            <p:ph type="title"/>
          </p:nvPr>
        </p:nvSpPr>
        <p:spPr>
          <a:solidFill>
            <a:schemeClr val="bg2">
              <a:lumMod val="50000"/>
              <a:alpha val="40000"/>
            </a:schemeClr>
          </a:solidFill>
        </p:spPr>
        <p:txBody>
          <a:bodyPr>
            <a:normAutofit/>
          </a:bodyPr>
          <a:lstStyle/>
          <a:p>
            <a:r>
              <a:rPr lang="en-US" sz="4800" b="1" dirty="0">
                <a:solidFill>
                  <a:schemeClr val="bg1"/>
                </a:solidFill>
                <a:effectLst>
                  <a:outerShdw blurRad="38100" dist="38100" dir="2700000" algn="tl">
                    <a:srgbClr val="000000">
                      <a:alpha val="43137"/>
                    </a:srgbClr>
                  </a:outerShdw>
                </a:effectLst>
              </a:rPr>
              <a:t>How Big is Your Lens?</a:t>
            </a:r>
          </a:p>
        </p:txBody>
      </p:sp>
    </p:spTree>
    <p:extLst>
      <p:ext uri="{BB962C8B-B14F-4D97-AF65-F5344CB8AC3E}">
        <p14:creationId xmlns:p14="http://schemas.microsoft.com/office/powerpoint/2010/main" val="398520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BOK3E Outcomes</a:t>
            </a:r>
            <a:endParaRPr lang="en-US" dirty="0"/>
          </a:p>
        </p:txBody>
      </p:sp>
      <p:sp>
        <p:nvSpPr>
          <p:cNvPr id="4" name="Content Placeholder 3"/>
          <p:cNvSpPr>
            <a:spLocks noGrp="1"/>
          </p:cNvSpPr>
          <p:nvPr>
            <p:ph sz="half" idx="1"/>
          </p:nvPr>
        </p:nvSpPr>
        <p:spPr/>
        <p:txBody>
          <a:bodyPr>
            <a:normAutofit fontScale="85000" lnSpcReduction="20000"/>
          </a:bodyPr>
          <a:lstStyle/>
          <a:p>
            <a:pPr marL="514350" indent="-514350">
              <a:buFont typeface="+mj-lt"/>
              <a:buAutoNum type="arabicPeriod"/>
            </a:pPr>
            <a:r>
              <a:rPr lang="en-US" dirty="0"/>
              <a:t>Mathematics</a:t>
            </a:r>
          </a:p>
          <a:p>
            <a:pPr marL="514350" indent="-514350">
              <a:buFont typeface="+mj-lt"/>
              <a:buAutoNum type="arabicPeriod"/>
            </a:pPr>
            <a:r>
              <a:rPr lang="en-US" dirty="0"/>
              <a:t>Natural Sciences</a:t>
            </a:r>
          </a:p>
          <a:p>
            <a:pPr marL="514350" indent="-514350">
              <a:buFont typeface="+mj-lt"/>
              <a:buAutoNum type="arabicPeriod"/>
            </a:pPr>
            <a:r>
              <a:rPr lang="en-US" b="1" dirty="0">
                <a:solidFill>
                  <a:srgbClr val="0000FF"/>
                </a:solidFill>
              </a:rPr>
              <a:t>Social Sciences</a:t>
            </a:r>
          </a:p>
          <a:p>
            <a:pPr marL="514350" indent="-514350">
              <a:buFont typeface="+mj-lt"/>
              <a:buAutoNum type="arabicPeriod"/>
            </a:pPr>
            <a:r>
              <a:rPr lang="en-US" dirty="0"/>
              <a:t>Humanities</a:t>
            </a:r>
          </a:p>
          <a:p>
            <a:pPr marL="514350" indent="-514350">
              <a:buFont typeface="+mj-lt"/>
              <a:buAutoNum type="arabicPeriod"/>
            </a:pPr>
            <a:r>
              <a:rPr lang="en-US" dirty="0"/>
              <a:t>Materials Science</a:t>
            </a:r>
          </a:p>
          <a:p>
            <a:pPr marL="514350" indent="-514350">
              <a:buFont typeface="+mj-lt"/>
              <a:buAutoNum type="arabicPeriod"/>
            </a:pPr>
            <a:r>
              <a:rPr lang="en-US" dirty="0"/>
              <a:t>Engineering Mechanics</a:t>
            </a:r>
          </a:p>
          <a:p>
            <a:pPr marL="514350" indent="-514350">
              <a:buFont typeface="+mj-lt"/>
              <a:buAutoNum type="arabicPeriod"/>
            </a:pPr>
            <a:r>
              <a:rPr lang="en-US" dirty="0"/>
              <a:t>Experimental Methods and Data Analysis</a:t>
            </a:r>
          </a:p>
          <a:p>
            <a:pPr marL="514350" indent="-514350">
              <a:buFont typeface="+mj-lt"/>
              <a:buAutoNum type="arabicPeriod"/>
            </a:pPr>
            <a:r>
              <a:rPr lang="en-US" b="1" dirty="0">
                <a:solidFill>
                  <a:srgbClr val="0000FF"/>
                </a:solidFill>
              </a:rPr>
              <a:t>Critical Thinking and Problem Solving</a:t>
            </a:r>
          </a:p>
          <a:p>
            <a:pPr marL="514350" indent="-514350">
              <a:buFont typeface="+mj-lt"/>
              <a:buAutoNum type="arabicPeriod"/>
            </a:pPr>
            <a:r>
              <a:rPr lang="en-US" b="1" dirty="0">
                <a:solidFill>
                  <a:srgbClr val="0000FF"/>
                </a:solidFill>
              </a:rPr>
              <a:t>Project Management</a:t>
            </a:r>
          </a:p>
          <a:p>
            <a:pPr marL="514350" indent="-514350">
              <a:buFont typeface="+mj-lt"/>
              <a:buAutoNum type="arabicPeriod"/>
            </a:pPr>
            <a:r>
              <a:rPr lang="en-US" dirty="0"/>
              <a:t>Engineering Economics</a:t>
            </a:r>
          </a:p>
        </p:txBody>
      </p:sp>
      <p:sp>
        <p:nvSpPr>
          <p:cNvPr id="5" name="Content Placeholder 4"/>
          <p:cNvSpPr>
            <a:spLocks noGrp="1"/>
          </p:cNvSpPr>
          <p:nvPr>
            <p:ph sz="half" idx="2"/>
          </p:nvPr>
        </p:nvSpPr>
        <p:spPr>
          <a:xfrm>
            <a:off x="5790619" y="1843715"/>
            <a:ext cx="5181600" cy="4351338"/>
          </a:xfrm>
        </p:spPr>
        <p:txBody>
          <a:bodyPr>
            <a:normAutofit fontScale="85000" lnSpcReduction="20000"/>
          </a:bodyPr>
          <a:lstStyle/>
          <a:p>
            <a:pPr marL="514350" indent="-514350">
              <a:buFont typeface="+mj-lt"/>
              <a:buAutoNum type="arabicPeriod" startAt="11"/>
            </a:pPr>
            <a:r>
              <a:rPr lang="en-US" dirty="0"/>
              <a:t>Risk and Uncertainty</a:t>
            </a:r>
          </a:p>
          <a:p>
            <a:pPr marL="514350" indent="-514350">
              <a:buFont typeface="+mj-lt"/>
              <a:buAutoNum type="arabicPeriod" startAt="11"/>
            </a:pPr>
            <a:r>
              <a:rPr lang="en-US" dirty="0"/>
              <a:t>Breadth in Civil Engr Areas</a:t>
            </a:r>
          </a:p>
          <a:p>
            <a:pPr marL="514350" indent="-514350">
              <a:buFont typeface="+mj-lt"/>
              <a:buAutoNum type="arabicPeriod" startAt="11"/>
            </a:pPr>
            <a:r>
              <a:rPr lang="en-US" dirty="0"/>
              <a:t>Design</a:t>
            </a:r>
          </a:p>
          <a:p>
            <a:pPr marL="514350" indent="-514350">
              <a:buFont typeface="+mj-lt"/>
              <a:buAutoNum type="arabicPeriod" startAt="11"/>
            </a:pPr>
            <a:r>
              <a:rPr lang="en-US" dirty="0"/>
              <a:t>Technical Depth</a:t>
            </a:r>
          </a:p>
          <a:p>
            <a:pPr marL="514350" indent="-514350">
              <a:buFont typeface="+mj-lt"/>
              <a:buAutoNum type="arabicPeriod" startAt="11"/>
            </a:pPr>
            <a:r>
              <a:rPr lang="en-US" dirty="0"/>
              <a:t>Sustainability</a:t>
            </a:r>
          </a:p>
          <a:p>
            <a:pPr marL="514350" indent="-514350">
              <a:buFont typeface="+mj-lt"/>
              <a:buAutoNum type="arabicPeriod" startAt="11"/>
            </a:pPr>
            <a:r>
              <a:rPr lang="en-US" dirty="0"/>
              <a:t>Communication</a:t>
            </a:r>
          </a:p>
          <a:p>
            <a:pPr marL="514350" indent="-514350">
              <a:buFont typeface="+mj-lt"/>
              <a:buAutoNum type="arabicPeriod" startAt="11"/>
            </a:pPr>
            <a:r>
              <a:rPr lang="en-US" b="1" dirty="0">
                <a:solidFill>
                  <a:srgbClr val="0000FF"/>
                </a:solidFill>
              </a:rPr>
              <a:t>Teamwork and Leadership</a:t>
            </a:r>
          </a:p>
          <a:p>
            <a:pPr marL="514350" indent="-514350">
              <a:buFont typeface="+mj-lt"/>
              <a:buAutoNum type="arabicPeriod" startAt="11"/>
            </a:pPr>
            <a:r>
              <a:rPr lang="en-US" b="1" dirty="0">
                <a:solidFill>
                  <a:srgbClr val="0000FF"/>
                </a:solidFill>
              </a:rPr>
              <a:t>Professional Attitudes</a:t>
            </a:r>
          </a:p>
          <a:p>
            <a:pPr marL="514350" indent="-514350">
              <a:buFont typeface="+mj-lt"/>
              <a:buAutoNum type="arabicPeriod" startAt="11"/>
            </a:pPr>
            <a:r>
              <a:rPr lang="en-US" dirty="0"/>
              <a:t>Lifelong Learning</a:t>
            </a:r>
          </a:p>
          <a:p>
            <a:pPr marL="514350" indent="-514350">
              <a:buFont typeface="+mj-lt"/>
              <a:buAutoNum type="arabicPeriod" startAt="11"/>
            </a:pPr>
            <a:r>
              <a:rPr lang="en-US" dirty="0"/>
              <a:t>Ethical Responsibility</a:t>
            </a:r>
          </a:p>
          <a:p>
            <a:pPr marL="514350" indent="-514350">
              <a:buFont typeface="+mj-lt"/>
              <a:buAutoNum type="arabicPeriod" startAt="11"/>
            </a:pPr>
            <a:r>
              <a:rPr lang="en-US" b="1" dirty="0">
                <a:solidFill>
                  <a:srgbClr val="0000FF"/>
                </a:solidFill>
              </a:rPr>
              <a:t>Professional Responsibilities</a:t>
            </a:r>
          </a:p>
        </p:txBody>
      </p:sp>
      <p:sp>
        <p:nvSpPr>
          <p:cNvPr id="3" name="Oval 2"/>
          <p:cNvSpPr/>
          <p:nvPr/>
        </p:nvSpPr>
        <p:spPr>
          <a:xfrm>
            <a:off x="477907" y="2427675"/>
            <a:ext cx="3914226" cy="578498"/>
          </a:xfrm>
          <a:prstGeom prst="ellipse">
            <a:avLst/>
          </a:prstGeom>
          <a:noFill/>
          <a:ln w="603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89793D-6B53-42D0-8E99-A49C4F5F7D19}"/>
              </a:ext>
            </a:extLst>
          </p:cNvPr>
          <p:cNvPicPr>
            <a:picLocks noChangeAspect="1"/>
          </p:cNvPicPr>
          <p:nvPr/>
        </p:nvPicPr>
        <p:blipFill>
          <a:blip r:embed="rId2"/>
          <a:stretch>
            <a:fillRect/>
          </a:stretch>
        </p:blipFill>
        <p:spPr>
          <a:xfrm>
            <a:off x="9931748" y="102791"/>
            <a:ext cx="2080943" cy="2743200"/>
          </a:xfrm>
          <a:prstGeom prst="rect">
            <a:avLst/>
          </a:prstGeom>
        </p:spPr>
      </p:pic>
    </p:spTree>
    <p:extLst>
      <p:ext uri="{BB962C8B-B14F-4D97-AF65-F5344CB8AC3E}">
        <p14:creationId xmlns:p14="http://schemas.microsoft.com/office/powerpoint/2010/main" val="1012124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426" y="832957"/>
            <a:ext cx="10515600" cy="1325563"/>
          </a:xfrm>
        </p:spPr>
        <p:txBody>
          <a:bodyPr>
            <a:normAutofit fontScale="90000"/>
          </a:bodyPr>
          <a:lstStyle/>
          <a:p>
            <a:pPr algn="r"/>
            <a:r>
              <a:rPr lang="en-US" dirty="0"/>
              <a:t>Technical Paper</a:t>
            </a:r>
            <a:br>
              <a:rPr lang="en-US" dirty="0"/>
            </a:br>
            <a:r>
              <a:rPr lang="en-US" b="1" dirty="0"/>
              <a:t>Stephen J. Ressler, PE, PhD</a:t>
            </a:r>
            <a:br>
              <a:rPr lang="en-US" b="1" dirty="0"/>
            </a:br>
            <a:r>
              <a:rPr lang="en-US" sz="2700" dirty="0"/>
              <a:t>Professor</a:t>
            </a:r>
            <a:br>
              <a:rPr lang="en-US" sz="2700" dirty="0"/>
            </a:br>
            <a:r>
              <a:rPr lang="en-US" sz="2700" dirty="0"/>
              <a:t>US Military Academy at West Point</a:t>
            </a:r>
          </a:p>
        </p:txBody>
      </p:sp>
      <p:pic>
        <p:nvPicPr>
          <p:cNvPr id="3" name="Picture 2"/>
          <p:cNvPicPr>
            <a:picLocks noChangeAspect="1"/>
          </p:cNvPicPr>
          <p:nvPr/>
        </p:nvPicPr>
        <p:blipFill>
          <a:blip r:embed="rId2"/>
          <a:stretch>
            <a:fillRect/>
          </a:stretch>
        </p:blipFill>
        <p:spPr>
          <a:xfrm>
            <a:off x="1025426" y="1388329"/>
            <a:ext cx="3528467" cy="4572000"/>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rotWithShape="1">
          <a:blip r:embed="rId3"/>
          <a:srcRect l="986" t="6822" b="55814"/>
          <a:stretch/>
        </p:blipFill>
        <p:spPr>
          <a:xfrm>
            <a:off x="7172815" y="2860937"/>
            <a:ext cx="3615645" cy="2562447"/>
          </a:xfrm>
          <a:prstGeom prst="rect">
            <a:avLst/>
          </a:prstGeom>
          <a:ln>
            <a:solidFill>
              <a:schemeClr val="tx1"/>
            </a:solidFill>
          </a:ln>
        </p:spPr>
      </p:pic>
    </p:spTree>
    <p:extLst>
      <p:ext uri="{BB962C8B-B14F-4D97-AF65-F5344CB8AC3E}">
        <p14:creationId xmlns:p14="http://schemas.microsoft.com/office/powerpoint/2010/main" val="2354823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022890" y="2724619"/>
            <a:ext cx="6285708" cy="1325563"/>
          </a:xfrm>
        </p:spPr>
        <p:txBody>
          <a:bodyPr/>
          <a:lstStyle/>
          <a:p>
            <a:r>
              <a:rPr lang="en-US" dirty="0"/>
              <a:t>ASCE </a:t>
            </a:r>
            <a:br>
              <a:rPr lang="en-US" dirty="0"/>
            </a:br>
            <a:r>
              <a:rPr lang="en-US" dirty="0"/>
              <a:t>Policy Statement 465</a:t>
            </a:r>
          </a:p>
        </p:txBody>
      </p:sp>
      <p:pic>
        <p:nvPicPr>
          <p:cNvPr id="3" name="Picture 2"/>
          <p:cNvPicPr>
            <a:picLocks noChangeAspect="1"/>
          </p:cNvPicPr>
          <p:nvPr/>
        </p:nvPicPr>
        <p:blipFill>
          <a:blip r:embed="rId2"/>
          <a:stretch>
            <a:fillRect/>
          </a:stretch>
        </p:blipFill>
        <p:spPr>
          <a:xfrm>
            <a:off x="2640151" y="349305"/>
            <a:ext cx="8123809" cy="6076190"/>
          </a:xfrm>
          <a:prstGeom prst="rect">
            <a:avLst/>
          </a:prstGeom>
        </p:spPr>
      </p:pic>
    </p:spTree>
    <p:extLst>
      <p:ext uri="{BB962C8B-B14F-4D97-AF65-F5344CB8AC3E}">
        <p14:creationId xmlns:p14="http://schemas.microsoft.com/office/powerpoint/2010/main" val="613849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a:t>Technical Paper</a:t>
            </a:r>
            <a:br>
              <a:rPr lang="en-US" dirty="0"/>
            </a:br>
            <a:r>
              <a:rPr lang="en-US" b="1" dirty="0"/>
              <a:t>Daniel Sage, et al.</a:t>
            </a:r>
            <a:br>
              <a:rPr lang="en-US" b="1" dirty="0"/>
            </a:br>
            <a:r>
              <a:rPr lang="en-US" sz="2700" dirty="0"/>
              <a:t>Senior Lecturer in Organizational Behavior</a:t>
            </a:r>
            <a:br>
              <a:rPr lang="en-US" sz="2700" dirty="0"/>
            </a:br>
            <a:r>
              <a:rPr lang="en-US" sz="2700" dirty="0"/>
              <a:t>Loughborough University, UK</a:t>
            </a:r>
          </a:p>
        </p:txBody>
      </p:sp>
      <p:pic>
        <p:nvPicPr>
          <p:cNvPr id="4" name="Picture 3"/>
          <p:cNvPicPr>
            <a:picLocks noChangeAspect="1"/>
          </p:cNvPicPr>
          <p:nvPr/>
        </p:nvPicPr>
        <p:blipFill>
          <a:blip r:embed="rId2"/>
          <a:stretch>
            <a:fillRect/>
          </a:stretch>
        </p:blipFill>
        <p:spPr>
          <a:xfrm>
            <a:off x="966655" y="931128"/>
            <a:ext cx="3817832" cy="5486400"/>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8480422" y="2302728"/>
            <a:ext cx="2083443" cy="2743200"/>
          </a:xfrm>
          <a:prstGeom prst="rect">
            <a:avLst/>
          </a:prstGeom>
          <a:ln>
            <a:solidFill>
              <a:schemeClr val="tx1"/>
            </a:solidFill>
          </a:ln>
        </p:spPr>
      </p:pic>
    </p:spTree>
    <p:extLst>
      <p:ext uri="{BB962C8B-B14F-4D97-AF65-F5344CB8AC3E}">
        <p14:creationId xmlns:p14="http://schemas.microsoft.com/office/powerpoint/2010/main" val="3574604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26266" y="2627996"/>
            <a:ext cx="6092461" cy="1325563"/>
          </a:xfrm>
        </p:spPr>
        <p:txBody>
          <a:bodyPr/>
          <a:lstStyle/>
          <a:p>
            <a:r>
              <a:rPr lang="en-US" dirty="0"/>
              <a:t>Enhancing Resilience…</a:t>
            </a:r>
          </a:p>
        </p:txBody>
      </p:sp>
      <p:pic>
        <p:nvPicPr>
          <p:cNvPr id="4" name="Picture 3"/>
          <p:cNvPicPr>
            <a:picLocks noChangeAspect="1"/>
          </p:cNvPicPr>
          <p:nvPr/>
        </p:nvPicPr>
        <p:blipFill>
          <a:blip r:embed="rId2">
            <a:clrChange>
              <a:clrFrom>
                <a:srgbClr val="000000"/>
              </a:clrFrom>
              <a:clrTo>
                <a:srgbClr val="000000">
                  <a:alpha val="0"/>
                </a:srgbClr>
              </a:clrTo>
            </a:clrChange>
          </a:blip>
          <a:stretch>
            <a:fillRect/>
          </a:stretch>
        </p:blipFill>
        <p:spPr>
          <a:xfrm>
            <a:off x="3209163" y="2044323"/>
            <a:ext cx="7304762" cy="3428571"/>
          </a:xfrm>
          <a:prstGeom prst="rect">
            <a:avLst/>
          </a:prstGeom>
        </p:spPr>
      </p:pic>
    </p:spTree>
    <p:extLst>
      <p:ext uri="{BB962C8B-B14F-4D97-AF65-F5344CB8AC3E}">
        <p14:creationId xmlns:p14="http://schemas.microsoft.com/office/powerpoint/2010/main" val="3182064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097" y="832958"/>
            <a:ext cx="10515600" cy="1325563"/>
          </a:xfrm>
        </p:spPr>
        <p:txBody>
          <a:bodyPr>
            <a:normAutofit fontScale="90000"/>
          </a:bodyPr>
          <a:lstStyle/>
          <a:p>
            <a:pPr algn="r"/>
            <a:r>
              <a:rPr lang="en-US" dirty="0"/>
              <a:t>Technical Paper</a:t>
            </a:r>
            <a:br>
              <a:rPr lang="en-US" dirty="0"/>
            </a:br>
            <a:r>
              <a:rPr lang="en-US" b="1" dirty="0"/>
              <a:t>Nils </a:t>
            </a:r>
            <a:r>
              <a:rPr lang="en-US" b="1" dirty="0" err="1"/>
              <a:t>S</a:t>
            </a:r>
            <a:r>
              <a:rPr lang="en-US" sz="3100" b="1" dirty="0" err="1"/>
              <a:t>Ø</a:t>
            </a:r>
            <a:r>
              <a:rPr lang="en-US" b="1" dirty="0" err="1"/>
              <a:t>rensen</a:t>
            </a:r>
            <a:r>
              <a:rPr lang="en-US" b="1" dirty="0"/>
              <a:t>, et al.</a:t>
            </a:r>
            <a:br>
              <a:rPr lang="en-US" b="1" dirty="0"/>
            </a:br>
            <a:r>
              <a:rPr lang="en-US" sz="2700" dirty="0"/>
              <a:t>Danish Building Research Institute</a:t>
            </a:r>
            <a:br>
              <a:rPr lang="en-US" sz="2700" dirty="0"/>
            </a:br>
            <a:r>
              <a:rPr lang="en-US" sz="2700" dirty="0"/>
              <a:t>Aalborg University, Denmark</a:t>
            </a:r>
          </a:p>
        </p:txBody>
      </p:sp>
      <p:pic>
        <p:nvPicPr>
          <p:cNvPr id="3" name="Picture 2"/>
          <p:cNvPicPr>
            <a:picLocks noChangeAspect="1"/>
          </p:cNvPicPr>
          <p:nvPr/>
        </p:nvPicPr>
        <p:blipFill rotWithShape="1">
          <a:blip r:embed="rId2"/>
          <a:srcRect l="6753" r="20765"/>
          <a:stretch/>
        </p:blipFill>
        <p:spPr>
          <a:xfrm>
            <a:off x="8686803" y="2849581"/>
            <a:ext cx="1988286" cy="2743200"/>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1018954" y="1233375"/>
            <a:ext cx="3349417" cy="4572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5242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90144"/>
            <a:ext cx="12192000" cy="6077712"/>
          </a:xfrm>
          <a:prstGeom prst="rect">
            <a:avLst/>
          </a:prstGeom>
        </p:spPr>
      </p:pic>
      <p:sp>
        <p:nvSpPr>
          <p:cNvPr id="2" name="Title 1"/>
          <p:cNvSpPr>
            <a:spLocks noGrp="1"/>
          </p:cNvSpPr>
          <p:nvPr>
            <p:ph type="title"/>
          </p:nvPr>
        </p:nvSpPr>
        <p:spPr>
          <a:xfrm rot="16200000">
            <a:off x="-1947531" y="2627996"/>
            <a:ext cx="6092461" cy="1325563"/>
          </a:xfrm>
          <a:solidFill>
            <a:schemeClr val="tx1">
              <a:alpha val="35000"/>
            </a:schemeClr>
          </a:solidFill>
        </p:spPr>
        <p:txBody>
          <a:bodyPr>
            <a:normAutofit/>
          </a:bodyPr>
          <a:lstStyle/>
          <a:p>
            <a:r>
              <a:rPr lang="en-US" dirty="0">
                <a:solidFill>
                  <a:schemeClr val="bg1"/>
                </a:solidFill>
              </a:rPr>
              <a:t>BIM is  10% technology and 90% sociology…</a:t>
            </a:r>
          </a:p>
        </p:txBody>
      </p:sp>
    </p:spTree>
    <p:extLst>
      <p:ext uri="{BB962C8B-B14F-4D97-AF65-F5344CB8AC3E}">
        <p14:creationId xmlns:p14="http://schemas.microsoft.com/office/powerpoint/2010/main" val="945860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097" y="832958"/>
            <a:ext cx="10515600" cy="1325563"/>
          </a:xfrm>
        </p:spPr>
        <p:txBody>
          <a:bodyPr>
            <a:normAutofit fontScale="90000"/>
          </a:bodyPr>
          <a:lstStyle/>
          <a:p>
            <a:pPr algn="r"/>
            <a:r>
              <a:rPr lang="en-US" dirty="0"/>
              <a:t>Transportation Training</a:t>
            </a:r>
            <a:br>
              <a:rPr lang="en-US" dirty="0"/>
            </a:br>
            <a:r>
              <a:rPr lang="en-US" b="1" dirty="0"/>
              <a:t>William D. Lawson, et al.</a:t>
            </a:r>
            <a:br>
              <a:rPr lang="en-US" b="1" dirty="0"/>
            </a:br>
            <a:r>
              <a:rPr lang="en-US" sz="2700" dirty="0"/>
              <a:t>Multidisciplinary Research in Transportation</a:t>
            </a:r>
            <a:br>
              <a:rPr lang="en-US" sz="2700" dirty="0"/>
            </a:br>
            <a:r>
              <a:rPr lang="en-US" sz="2700" dirty="0"/>
              <a:t>Texas Tech University</a:t>
            </a:r>
          </a:p>
        </p:txBody>
      </p:sp>
      <p:pic>
        <p:nvPicPr>
          <p:cNvPr id="6" name="Picture 5">
            <a:extLst>
              <a:ext uri="{FF2B5EF4-FFF2-40B4-BE49-F238E27FC236}">
                <a16:creationId xmlns:a16="http://schemas.microsoft.com/office/drawing/2014/main" id="{693F36C1-5896-433E-8FFC-99E4A64CF3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2867" y="2612523"/>
            <a:ext cx="1823897" cy="2743200"/>
          </a:xfrm>
          <a:prstGeom prst="rect">
            <a:avLst/>
          </a:prstGeom>
          <a:ln>
            <a:solidFill>
              <a:schemeClr val="tx1"/>
            </a:solidFill>
          </a:ln>
        </p:spPr>
      </p:pic>
      <p:pic>
        <p:nvPicPr>
          <p:cNvPr id="4" name="Picture 3">
            <a:extLst>
              <a:ext uri="{FF2B5EF4-FFF2-40B4-BE49-F238E27FC236}">
                <a16:creationId xmlns:a16="http://schemas.microsoft.com/office/drawing/2014/main" id="{42AB94AF-1885-4800-BEC9-697F68C68AA2}"/>
              </a:ext>
            </a:extLst>
          </p:cNvPr>
          <p:cNvPicPr>
            <a:picLocks noChangeAspect="1"/>
          </p:cNvPicPr>
          <p:nvPr/>
        </p:nvPicPr>
        <p:blipFill>
          <a:blip r:embed="rId3"/>
          <a:stretch>
            <a:fillRect/>
          </a:stretch>
        </p:blipFill>
        <p:spPr>
          <a:xfrm>
            <a:off x="1025236" y="956905"/>
            <a:ext cx="3520440" cy="4572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2346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wlawson\Documents\TxDOT\Winter Weather Training 5-9044-01\TASK 3- mgmt curriculum development\TxDOT Winter Weather Images\istock images 09-05-2011\iStock_000017232191Small_US Capitol_2.36.jpg"/>
          <p:cNvPicPr>
            <a:picLocks noChangeAspect="1" noChangeArrowheads="1"/>
          </p:cNvPicPr>
          <p:nvPr/>
        </p:nvPicPr>
        <p:blipFill>
          <a:blip r:embed="rId2" cstate="print"/>
          <a:srcRect l="28402" b="20282"/>
          <a:stretch>
            <a:fillRect/>
          </a:stretch>
        </p:blipFill>
        <p:spPr bwMode="auto">
          <a:xfrm>
            <a:off x="0" y="-2339524"/>
            <a:ext cx="12344400" cy="9197524"/>
          </a:xfrm>
          <a:prstGeom prst="rect">
            <a:avLst/>
          </a:prstGeom>
          <a:noFill/>
        </p:spPr>
      </p:pic>
      <p:sp>
        <p:nvSpPr>
          <p:cNvPr id="2" name="Title 1"/>
          <p:cNvSpPr>
            <a:spLocks noGrp="1"/>
          </p:cNvSpPr>
          <p:nvPr>
            <p:ph type="title"/>
          </p:nvPr>
        </p:nvSpPr>
        <p:spPr>
          <a:xfrm>
            <a:off x="2438399" y="457200"/>
            <a:ext cx="8582892" cy="1143000"/>
          </a:xfrm>
          <a:solidFill>
            <a:srgbClr val="002060">
              <a:alpha val="10000"/>
            </a:srgbClr>
          </a:solidFill>
        </p:spPr>
        <p:txBody>
          <a:bodyPr>
            <a:normAutofit/>
          </a:bodyPr>
          <a:lstStyle/>
          <a:p>
            <a:r>
              <a:rPr lang="en-US" sz="4000" dirty="0">
                <a:solidFill>
                  <a:srgbClr val="FFFFFF"/>
                </a:solidFill>
                <a:effectLst>
                  <a:outerShdw blurRad="38100" dist="38100" dir="2700000" algn="tl">
                    <a:srgbClr val="000000">
                      <a:alpha val="43137"/>
                    </a:srgbClr>
                  </a:outerShdw>
                </a:effectLst>
              </a:rPr>
              <a:t>Who Establishes Level of Service (LOS)?</a:t>
            </a:r>
            <a:br>
              <a:rPr lang="en-US" sz="4000" dirty="0">
                <a:solidFill>
                  <a:srgbClr val="FFFFFF"/>
                </a:solidFill>
                <a:effectLst>
                  <a:outerShdw blurRad="38100" dist="38100" dir="2700000" algn="tl">
                    <a:srgbClr val="000000">
                      <a:alpha val="43137"/>
                    </a:srgbClr>
                  </a:outerShdw>
                </a:effectLst>
              </a:rPr>
            </a:br>
            <a:r>
              <a:rPr lang="en-US" sz="2800" dirty="0">
                <a:solidFill>
                  <a:srgbClr val="FFFFFF"/>
                </a:solidFill>
                <a:effectLst>
                  <a:outerShdw blurRad="38100" dist="38100" dir="2700000" algn="tl">
                    <a:srgbClr val="000000">
                      <a:alpha val="43137"/>
                    </a:srgbClr>
                  </a:outerShdw>
                </a:effectLst>
              </a:rPr>
              <a:t> </a:t>
            </a:r>
            <a:r>
              <a:rPr lang="en-US" sz="2400" dirty="0">
                <a:solidFill>
                  <a:srgbClr val="FFFFFF"/>
                </a:solidFill>
                <a:effectLst>
                  <a:outerShdw blurRad="38100" dist="38100" dir="2700000" algn="tl">
                    <a:srgbClr val="000000">
                      <a:alpha val="43137"/>
                    </a:srgbClr>
                  </a:outerShdw>
                </a:effectLst>
              </a:rPr>
              <a:t>RELATIONSHIP BETWEEN LOS AND RESOURCES</a:t>
            </a:r>
            <a:endParaRPr lang="en-US" sz="2800" dirty="0">
              <a:solidFill>
                <a:srgbClr val="FFFFFF"/>
              </a:solidFill>
              <a:effectLst>
                <a:outerShdw blurRad="38100" dist="38100" dir="2700000" algn="tl">
                  <a:srgbClr val="000000">
                    <a:alpha val="43137"/>
                  </a:srgbClr>
                </a:outerShdw>
              </a:effectLst>
            </a:endParaRPr>
          </a:p>
        </p:txBody>
      </p:sp>
      <p:sp>
        <p:nvSpPr>
          <p:cNvPr id="6" name="Content Placeholder 5"/>
          <p:cNvSpPr>
            <a:spLocks noGrp="1"/>
          </p:cNvSpPr>
          <p:nvPr>
            <p:ph sz="half" idx="1"/>
          </p:nvPr>
        </p:nvSpPr>
        <p:spPr>
          <a:xfrm>
            <a:off x="6577156" y="1752600"/>
            <a:ext cx="3806826" cy="4114800"/>
          </a:xfrm>
          <a:solidFill>
            <a:srgbClr val="002060">
              <a:alpha val="10000"/>
            </a:srgbClr>
          </a:solidFill>
        </p:spPr>
        <p:txBody>
          <a:bodyPr/>
          <a:lstStyle/>
          <a:p>
            <a:pPr>
              <a:buFont typeface="Wingdings" pitchFamily="2" charset="2"/>
              <a:buChar char="§"/>
            </a:pPr>
            <a:r>
              <a:rPr lang="en-US" sz="2400" u="sng" dirty="0">
                <a:solidFill>
                  <a:srgbClr val="FFFFFF"/>
                </a:solidFill>
              </a:rPr>
              <a:t>Funding</a:t>
            </a:r>
            <a:r>
              <a:rPr lang="en-US" sz="2400" dirty="0">
                <a:solidFill>
                  <a:srgbClr val="FFFFFF"/>
                </a:solidFill>
              </a:rPr>
              <a:t> is established through legislative appropriation</a:t>
            </a:r>
          </a:p>
          <a:p>
            <a:pPr>
              <a:buFont typeface="Wingdings" pitchFamily="2" charset="2"/>
              <a:buChar char="§"/>
            </a:pPr>
            <a:r>
              <a:rPr lang="en-US" sz="2400" u="sng" dirty="0">
                <a:solidFill>
                  <a:srgbClr val="FFFFFF"/>
                </a:solidFill>
              </a:rPr>
              <a:t>Capabilities</a:t>
            </a:r>
            <a:r>
              <a:rPr lang="en-US" sz="2400" dirty="0">
                <a:solidFill>
                  <a:srgbClr val="FFFFFF"/>
                </a:solidFill>
              </a:rPr>
              <a:t> are established through technical knowledge</a:t>
            </a:r>
          </a:p>
          <a:p>
            <a:pPr>
              <a:buFont typeface="Wingdings" pitchFamily="2" charset="2"/>
              <a:buChar char="§"/>
            </a:pPr>
            <a:r>
              <a:rPr lang="en-US" sz="2400" u="sng" dirty="0">
                <a:solidFill>
                  <a:srgbClr val="FFFFFF"/>
                </a:solidFill>
              </a:rPr>
              <a:t>Expectations</a:t>
            </a:r>
            <a:r>
              <a:rPr lang="en-US" sz="2400" dirty="0">
                <a:solidFill>
                  <a:srgbClr val="FFFFFF"/>
                </a:solidFill>
              </a:rPr>
              <a:t> exist for the traveling public</a:t>
            </a:r>
          </a:p>
          <a:p>
            <a:pPr>
              <a:buFont typeface="Wingdings" pitchFamily="2" charset="2"/>
              <a:buChar char="§"/>
            </a:pPr>
            <a:endParaRPr lang="en-US" sz="2400" dirty="0">
              <a:solidFill>
                <a:srgbClr val="FFFFFF"/>
              </a:solidFill>
            </a:endParaRPr>
          </a:p>
        </p:txBody>
      </p:sp>
      <p:sp>
        <p:nvSpPr>
          <p:cNvPr id="7" name="Content Placeholder 6"/>
          <p:cNvSpPr>
            <a:spLocks noGrp="1"/>
          </p:cNvSpPr>
          <p:nvPr>
            <p:ph sz="half" idx="2"/>
          </p:nvPr>
        </p:nvSpPr>
        <p:spPr>
          <a:xfrm>
            <a:off x="2438400" y="1752600"/>
            <a:ext cx="3352800" cy="4114800"/>
          </a:xfrm>
          <a:solidFill>
            <a:srgbClr val="002060">
              <a:alpha val="10000"/>
            </a:srgbClr>
          </a:solidFill>
        </p:spPr>
        <p:txBody>
          <a:bodyPr/>
          <a:lstStyle/>
          <a:p>
            <a:pPr algn="r">
              <a:buNone/>
            </a:pPr>
            <a:r>
              <a:rPr lang="en-US" dirty="0">
                <a:solidFill>
                  <a:srgbClr val="FFFFFF"/>
                </a:solidFill>
                <a:effectLst>
                  <a:outerShdw blurRad="38100" dist="38100" dir="2700000" algn="tl">
                    <a:srgbClr val="000000">
                      <a:alpha val="43137"/>
                    </a:srgbClr>
                  </a:outerShdw>
                </a:effectLst>
              </a:rPr>
              <a:t>FINANCIAL</a:t>
            </a:r>
          </a:p>
          <a:p>
            <a:pPr algn="r">
              <a:buNone/>
            </a:pPr>
            <a:endParaRPr lang="en-US" dirty="0">
              <a:solidFill>
                <a:srgbClr val="FFFFFF"/>
              </a:solidFill>
              <a:effectLst>
                <a:outerShdw blurRad="38100" dist="38100" dir="2700000" algn="tl">
                  <a:srgbClr val="000000">
                    <a:alpha val="43137"/>
                  </a:srgbClr>
                </a:outerShdw>
              </a:effectLst>
            </a:endParaRPr>
          </a:p>
          <a:p>
            <a:pPr algn="r">
              <a:buNone/>
            </a:pPr>
            <a:r>
              <a:rPr lang="en-US" dirty="0">
                <a:solidFill>
                  <a:srgbClr val="FFFFFF"/>
                </a:solidFill>
                <a:effectLst>
                  <a:outerShdw blurRad="38100" dist="38100" dir="2700000" algn="tl">
                    <a:srgbClr val="000000">
                      <a:alpha val="43137"/>
                    </a:srgbClr>
                  </a:outerShdw>
                </a:effectLst>
              </a:rPr>
              <a:t>TECHNICAL</a:t>
            </a:r>
          </a:p>
          <a:p>
            <a:pPr algn="r">
              <a:buNone/>
            </a:pPr>
            <a:endParaRPr lang="en-US" sz="3600" dirty="0">
              <a:solidFill>
                <a:srgbClr val="FFFFFF"/>
              </a:solidFill>
              <a:effectLst>
                <a:outerShdw blurRad="38100" dist="38100" dir="2700000" algn="tl">
                  <a:srgbClr val="000000">
                    <a:alpha val="43137"/>
                  </a:srgbClr>
                </a:outerShdw>
              </a:effectLst>
            </a:endParaRPr>
          </a:p>
          <a:p>
            <a:pPr algn="r">
              <a:buNone/>
            </a:pPr>
            <a:r>
              <a:rPr lang="en-US" dirty="0">
                <a:solidFill>
                  <a:srgbClr val="FFFFFF"/>
                </a:solidFill>
                <a:effectLst>
                  <a:outerShdw blurRad="38100" dist="38100" dir="2700000" algn="tl">
                    <a:srgbClr val="000000">
                      <a:alpha val="43137"/>
                    </a:srgbClr>
                  </a:outerShdw>
                </a:effectLst>
              </a:rPr>
              <a:t>POLITICAL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2182333" y="1690688"/>
            <a:ext cx="7827334" cy="4402875"/>
          </a:xfrm>
          <a:prstGeom prst="rect">
            <a:avLst/>
          </a:prstGeom>
        </p:spPr>
      </p:pic>
      <p:sp>
        <p:nvSpPr>
          <p:cNvPr id="2" name="Title 1"/>
          <p:cNvSpPr>
            <a:spLocks noGrp="1"/>
          </p:cNvSpPr>
          <p:nvPr>
            <p:ph type="title"/>
          </p:nvPr>
        </p:nvSpPr>
        <p:spPr/>
        <p:txBody>
          <a:bodyPr/>
          <a:lstStyle/>
          <a:p>
            <a:r>
              <a:rPr lang="en-US" dirty="0"/>
              <a:t>And we have discussed many more…</a:t>
            </a:r>
          </a:p>
        </p:txBody>
      </p:sp>
    </p:spTree>
    <p:extLst>
      <p:ext uri="{BB962C8B-B14F-4D97-AF65-F5344CB8AC3E}">
        <p14:creationId xmlns:p14="http://schemas.microsoft.com/office/powerpoint/2010/main" val="2199888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4095" y="1967095"/>
            <a:ext cx="9523809" cy="2923809"/>
          </a:xfrm>
          <a:prstGeom prst="rect">
            <a:avLst/>
          </a:prstGeom>
        </p:spPr>
      </p:pic>
      <p:sp>
        <p:nvSpPr>
          <p:cNvPr id="3" name="Rectangle 2"/>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DIVERSITY &amp; INCLUSION…</a:t>
            </a:r>
            <a:endParaRPr lang="en-US" sz="6000" b="1" dirty="0"/>
          </a:p>
        </p:txBody>
      </p:sp>
    </p:spTree>
    <p:extLst>
      <p:ext uri="{BB962C8B-B14F-4D97-AF65-F5344CB8AC3E}">
        <p14:creationId xmlns:p14="http://schemas.microsoft.com/office/powerpoint/2010/main" val="1376551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rot="16200000">
            <a:off x="-1723388" y="2563932"/>
            <a:ext cx="6062423" cy="1325563"/>
          </a:xfrm>
        </p:spPr>
        <p:txBody>
          <a:bodyPr/>
          <a:lstStyle/>
          <a:p>
            <a:r>
              <a:rPr lang="en-US" dirty="0"/>
              <a:t>Social Sciences</a:t>
            </a:r>
            <a:br>
              <a:rPr lang="en-US" dirty="0"/>
            </a:br>
            <a:r>
              <a:rPr lang="en-US" sz="2800" dirty="0"/>
              <a:t>CE BOK 3</a:t>
            </a:r>
            <a:r>
              <a:rPr lang="en-US" sz="2800" baseline="30000" dirty="0"/>
              <a:t>rd</a:t>
            </a:r>
            <a:r>
              <a:rPr lang="en-US" sz="2800" dirty="0"/>
              <a:t> Edition</a:t>
            </a:r>
          </a:p>
        </p:txBody>
      </p:sp>
      <p:pic>
        <p:nvPicPr>
          <p:cNvPr id="2" name="Picture 1">
            <a:extLst>
              <a:ext uri="{FF2B5EF4-FFF2-40B4-BE49-F238E27FC236}">
                <a16:creationId xmlns:a16="http://schemas.microsoft.com/office/drawing/2014/main" id="{95733420-E03C-4169-918A-0BDB232F5E68}"/>
              </a:ext>
            </a:extLst>
          </p:cNvPr>
          <p:cNvPicPr>
            <a:picLocks noChangeAspect="1"/>
          </p:cNvPicPr>
          <p:nvPr/>
        </p:nvPicPr>
        <p:blipFill>
          <a:blip r:embed="rId2"/>
          <a:stretch>
            <a:fillRect/>
          </a:stretch>
        </p:blipFill>
        <p:spPr>
          <a:xfrm>
            <a:off x="2882350" y="696592"/>
            <a:ext cx="8664608" cy="5464815"/>
          </a:xfrm>
          <a:prstGeom prst="rect">
            <a:avLst/>
          </a:prstGeom>
        </p:spPr>
      </p:pic>
    </p:spTree>
    <p:extLst>
      <p:ext uri="{BB962C8B-B14F-4D97-AF65-F5344CB8AC3E}">
        <p14:creationId xmlns:p14="http://schemas.microsoft.com/office/powerpoint/2010/main" val="2165304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38200" y="200949"/>
            <a:ext cx="10719391" cy="1325563"/>
          </a:xfrm>
        </p:spPr>
        <p:txBody>
          <a:bodyPr/>
          <a:lstStyle/>
          <a:p>
            <a:r>
              <a:rPr lang="en-US" b="1" dirty="0"/>
              <a:t>LICENSING</a:t>
            </a:r>
            <a:r>
              <a:rPr lang="en-US" sz="4000" b="1" dirty="0"/>
              <a:t>: </a:t>
            </a:r>
            <a:br>
              <a:rPr lang="en-US" sz="4000" b="1" dirty="0"/>
            </a:br>
            <a:r>
              <a:rPr lang="en-US" sz="2800" dirty="0"/>
              <a:t>the product of collaboration between Industry, Government &amp; Education</a:t>
            </a:r>
            <a:endParaRPr lang="en-US" dirty="0"/>
          </a:p>
        </p:txBody>
      </p:sp>
      <p:grpSp>
        <p:nvGrpSpPr>
          <p:cNvPr id="5" name="Group 4"/>
          <p:cNvGrpSpPr/>
          <p:nvPr/>
        </p:nvGrpSpPr>
        <p:grpSpPr>
          <a:xfrm>
            <a:off x="1752601" y="1625730"/>
            <a:ext cx="7940675" cy="4727377"/>
            <a:chOff x="212725" y="1828800"/>
            <a:chExt cx="7940675" cy="4727377"/>
          </a:xfrm>
        </p:grpSpPr>
        <p:sp>
          <p:nvSpPr>
            <p:cNvPr id="10257" name="AutoShape 17"/>
            <p:cNvSpPr>
              <a:spLocks noChangeArrowheads="1"/>
            </p:cNvSpPr>
            <p:nvPr/>
          </p:nvSpPr>
          <p:spPr bwMode="auto">
            <a:xfrm rot="-5400000">
              <a:off x="800100" y="1943100"/>
              <a:ext cx="3886200" cy="3657600"/>
            </a:xfrm>
            <a:prstGeom prst="rtTriangle">
              <a:avLst/>
            </a:prstGeom>
            <a:solidFill>
              <a:schemeClr val="accent1"/>
            </a:solidFill>
            <a:ln w="9525">
              <a:noFill/>
              <a:miter lim="800000"/>
              <a:headEnd/>
              <a:tailEnd/>
            </a:ln>
            <a:effectLst/>
          </p:spPr>
          <p:txBody>
            <a:bodyPr vert="eaVert" wrap="none" anchor="ctr"/>
            <a:lstStyle/>
            <a:p>
              <a:pPr algn="ctr"/>
              <a:endParaRPr lang="en-US" sz="2400"/>
            </a:p>
          </p:txBody>
        </p:sp>
        <p:sp>
          <p:nvSpPr>
            <p:cNvPr id="10256" name="AutoShape 16"/>
            <p:cNvSpPr>
              <a:spLocks noChangeArrowheads="1"/>
            </p:cNvSpPr>
            <p:nvPr/>
          </p:nvSpPr>
          <p:spPr bwMode="auto">
            <a:xfrm>
              <a:off x="4572000" y="1828800"/>
              <a:ext cx="3581400" cy="3886200"/>
            </a:xfrm>
            <a:prstGeom prst="rtTriangle">
              <a:avLst/>
            </a:prstGeom>
            <a:solidFill>
              <a:schemeClr val="accent1"/>
            </a:solidFill>
            <a:ln w="0">
              <a:noFill/>
              <a:miter lim="800000"/>
              <a:headEnd/>
              <a:tailEnd/>
            </a:ln>
            <a:effectLst/>
          </p:spPr>
          <p:txBody>
            <a:bodyPr wrap="none" anchor="ctr"/>
            <a:lstStyle/>
            <a:p>
              <a:pPr algn="ctr"/>
              <a:endParaRPr lang="en-US" sz="2400"/>
            </a:p>
          </p:txBody>
        </p:sp>
        <p:sp>
          <p:nvSpPr>
            <p:cNvPr id="10259" name="Text Box 19"/>
            <p:cNvSpPr txBox="1">
              <a:spLocks noChangeArrowheads="1"/>
            </p:cNvSpPr>
            <p:nvPr/>
          </p:nvSpPr>
          <p:spPr bwMode="auto">
            <a:xfrm>
              <a:off x="1524000" y="5181600"/>
              <a:ext cx="1699504" cy="461665"/>
            </a:xfrm>
            <a:prstGeom prst="rect">
              <a:avLst/>
            </a:prstGeom>
            <a:noFill/>
            <a:ln w="9525">
              <a:noFill/>
              <a:miter lim="800000"/>
              <a:headEnd/>
              <a:tailEnd/>
            </a:ln>
            <a:effectLst/>
          </p:spPr>
          <p:txBody>
            <a:bodyPr wrap="none">
              <a:spAutoFit/>
            </a:bodyPr>
            <a:lstStyle/>
            <a:p>
              <a:r>
                <a:rPr lang="en-US" sz="2400" b="1"/>
                <a:t>EDUCATION</a:t>
              </a:r>
              <a:endParaRPr lang="en-US" sz="2400"/>
            </a:p>
          </p:txBody>
        </p:sp>
        <p:sp>
          <p:nvSpPr>
            <p:cNvPr id="10261" name="Text Box 21"/>
            <p:cNvSpPr txBox="1">
              <a:spLocks noChangeArrowheads="1"/>
            </p:cNvSpPr>
            <p:nvPr/>
          </p:nvSpPr>
          <p:spPr bwMode="auto">
            <a:xfrm>
              <a:off x="5257800" y="5181600"/>
              <a:ext cx="2066143" cy="461665"/>
            </a:xfrm>
            <a:prstGeom prst="rect">
              <a:avLst/>
            </a:prstGeom>
            <a:noFill/>
            <a:ln w="9525">
              <a:noFill/>
              <a:miter lim="800000"/>
              <a:headEnd/>
              <a:tailEnd/>
            </a:ln>
            <a:effectLst/>
          </p:spPr>
          <p:txBody>
            <a:bodyPr wrap="none">
              <a:spAutoFit/>
            </a:bodyPr>
            <a:lstStyle/>
            <a:p>
              <a:r>
                <a:rPr lang="en-US" sz="2400" b="1"/>
                <a:t>GOVERNMENT</a:t>
              </a:r>
              <a:endParaRPr lang="en-US" sz="2400"/>
            </a:p>
          </p:txBody>
        </p:sp>
        <p:sp>
          <p:nvSpPr>
            <p:cNvPr id="10262" name="Text Box 22"/>
            <p:cNvSpPr txBox="1">
              <a:spLocks noChangeArrowheads="1"/>
            </p:cNvSpPr>
            <p:nvPr/>
          </p:nvSpPr>
          <p:spPr bwMode="auto">
            <a:xfrm>
              <a:off x="3733800" y="2590800"/>
              <a:ext cx="1485600" cy="461665"/>
            </a:xfrm>
            <a:prstGeom prst="rect">
              <a:avLst/>
            </a:prstGeom>
            <a:noFill/>
            <a:ln w="9525">
              <a:noFill/>
              <a:miter lim="800000"/>
              <a:headEnd/>
              <a:tailEnd/>
            </a:ln>
            <a:effectLst/>
          </p:spPr>
          <p:txBody>
            <a:bodyPr wrap="none">
              <a:spAutoFit/>
            </a:bodyPr>
            <a:lstStyle/>
            <a:p>
              <a:r>
                <a:rPr lang="en-US" sz="2400" b="1"/>
                <a:t>INDUSTRY</a:t>
              </a:r>
              <a:endParaRPr lang="en-US" sz="2400"/>
            </a:p>
          </p:txBody>
        </p:sp>
        <p:sp>
          <p:nvSpPr>
            <p:cNvPr id="10266" name="Text Box 26"/>
            <p:cNvSpPr txBox="1">
              <a:spLocks noChangeArrowheads="1"/>
            </p:cNvSpPr>
            <p:nvPr/>
          </p:nvSpPr>
          <p:spPr bwMode="auto">
            <a:xfrm>
              <a:off x="3276600" y="3062288"/>
              <a:ext cx="2641600" cy="366712"/>
            </a:xfrm>
            <a:prstGeom prst="rect">
              <a:avLst/>
            </a:prstGeom>
            <a:noFill/>
            <a:ln w="9525">
              <a:noFill/>
              <a:miter lim="800000"/>
              <a:headEnd/>
              <a:tailEnd/>
            </a:ln>
            <a:effectLst/>
          </p:spPr>
          <p:txBody>
            <a:bodyPr wrap="none">
              <a:spAutoFit/>
            </a:bodyPr>
            <a:lstStyle/>
            <a:p>
              <a:r>
                <a:rPr lang="en-US" b="1">
                  <a:solidFill>
                    <a:schemeClr val="folHlink"/>
                  </a:solidFill>
                </a:rPr>
                <a:t>Professional Associations</a:t>
              </a:r>
              <a:endParaRPr lang="en-US" b="1">
                <a:solidFill>
                  <a:schemeClr val="bg2"/>
                </a:solidFill>
              </a:endParaRPr>
            </a:p>
          </p:txBody>
        </p:sp>
        <p:sp>
          <p:nvSpPr>
            <p:cNvPr id="10268" name="Text Box 28"/>
            <p:cNvSpPr txBox="1">
              <a:spLocks noChangeArrowheads="1"/>
            </p:cNvSpPr>
            <p:nvPr/>
          </p:nvSpPr>
          <p:spPr bwMode="auto">
            <a:xfrm>
              <a:off x="2514600" y="4495800"/>
              <a:ext cx="679994" cy="369332"/>
            </a:xfrm>
            <a:prstGeom prst="rect">
              <a:avLst/>
            </a:prstGeom>
            <a:noFill/>
            <a:ln w="9525">
              <a:noFill/>
              <a:miter lim="800000"/>
              <a:headEnd/>
              <a:tailEnd/>
            </a:ln>
            <a:effectLst/>
          </p:spPr>
          <p:txBody>
            <a:bodyPr wrap="none">
              <a:spAutoFit/>
            </a:bodyPr>
            <a:lstStyle/>
            <a:p>
              <a:r>
                <a:rPr lang="en-US" b="1">
                  <a:solidFill>
                    <a:schemeClr val="folHlink"/>
                  </a:solidFill>
                </a:rPr>
                <a:t>ABET</a:t>
              </a:r>
            </a:p>
          </p:txBody>
        </p:sp>
        <p:sp>
          <p:nvSpPr>
            <p:cNvPr id="10271" name="Text Box 31"/>
            <p:cNvSpPr txBox="1">
              <a:spLocks noChangeArrowheads="1"/>
            </p:cNvSpPr>
            <p:nvPr/>
          </p:nvSpPr>
          <p:spPr bwMode="auto">
            <a:xfrm>
              <a:off x="5791200" y="4495800"/>
              <a:ext cx="789960" cy="369332"/>
            </a:xfrm>
            <a:prstGeom prst="rect">
              <a:avLst/>
            </a:prstGeom>
            <a:noFill/>
            <a:ln w="9525">
              <a:noFill/>
              <a:miter lim="800000"/>
              <a:headEnd/>
              <a:tailEnd/>
            </a:ln>
            <a:effectLst/>
          </p:spPr>
          <p:txBody>
            <a:bodyPr wrap="none">
              <a:spAutoFit/>
            </a:bodyPr>
            <a:lstStyle/>
            <a:p>
              <a:r>
                <a:rPr lang="en-US" b="1">
                  <a:solidFill>
                    <a:schemeClr val="folHlink"/>
                  </a:solidFill>
                </a:rPr>
                <a:t>NCEES</a:t>
              </a:r>
              <a:endParaRPr lang="en-US" b="1">
                <a:solidFill>
                  <a:schemeClr val="bg2"/>
                </a:solidFill>
              </a:endParaRPr>
            </a:p>
          </p:txBody>
        </p:sp>
        <p:sp>
          <p:nvSpPr>
            <p:cNvPr id="10272" name="AutoShape 32"/>
            <p:cNvSpPr>
              <a:spLocks noChangeArrowheads="1"/>
            </p:cNvSpPr>
            <p:nvPr/>
          </p:nvSpPr>
          <p:spPr bwMode="auto">
            <a:xfrm>
              <a:off x="3657600" y="3429000"/>
              <a:ext cx="1828800" cy="1828800"/>
            </a:xfrm>
            <a:custGeom>
              <a:avLst/>
              <a:gdLst>
                <a:gd name="G0" fmla="+- 6480 0 0"/>
                <a:gd name="G1" fmla="+- 8640 0 0"/>
                <a:gd name="G2" fmla="+- 6171 0 0"/>
                <a:gd name="G3" fmla="+- 21600 0 6480"/>
                <a:gd name="G4" fmla="+- 21600 0 8640"/>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5429 h 21600"/>
                <a:gd name="T4" fmla="*/ 10800 w 21600"/>
                <a:gd name="T5" fmla="*/ 18514 h 21600"/>
                <a:gd name="T6" fmla="*/ 21600 w 21600"/>
                <a:gd name="T7" fmla="*/ 15429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close/>
                </a:path>
              </a:pathLst>
            </a:custGeom>
            <a:solidFill>
              <a:srgbClr val="00FFFF"/>
            </a:solidFill>
            <a:ln w="25400">
              <a:solidFill>
                <a:schemeClr val="bg2"/>
              </a:solidFill>
              <a:miter lim="800000"/>
              <a:headEnd/>
              <a:tailEnd/>
            </a:ln>
            <a:effectLst/>
          </p:spPr>
          <p:txBody>
            <a:bodyPr wrap="none" anchor="ctr"/>
            <a:lstStyle/>
            <a:p>
              <a:endParaRPr lang="en-US"/>
            </a:p>
          </p:txBody>
        </p:sp>
        <p:sp>
          <p:nvSpPr>
            <p:cNvPr id="10273" name="Text Box 33"/>
            <p:cNvSpPr txBox="1">
              <a:spLocks noChangeArrowheads="1"/>
            </p:cNvSpPr>
            <p:nvPr/>
          </p:nvSpPr>
          <p:spPr bwMode="auto">
            <a:xfrm>
              <a:off x="5334000" y="4876800"/>
              <a:ext cx="2080121" cy="338554"/>
            </a:xfrm>
            <a:prstGeom prst="rect">
              <a:avLst/>
            </a:prstGeom>
            <a:noFill/>
            <a:ln w="9525">
              <a:noFill/>
              <a:miter lim="800000"/>
              <a:headEnd/>
              <a:tailEnd/>
            </a:ln>
            <a:effectLst/>
          </p:spPr>
          <p:txBody>
            <a:bodyPr wrap="none">
              <a:spAutoFit/>
            </a:bodyPr>
            <a:lstStyle/>
            <a:p>
              <a:r>
                <a:rPr lang="en-US" sz="1600" b="1">
                  <a:solidFill>
                    <a:schemeClr val="folHlink"/>
                  </a:solidFill>
                </a:rPr>
                <a:t>State Licensing Boards</a:t>
              </a:r>
              <a:endParaRPr lang="en-US" b="1">
                <a:solidFill>
                  <a:schemeClr val="bg2"/>
                </a:solidFill>
              </a:endParaRPr>
            </a:p>
          </p:txBody>
        </p:sp>
        <p:sp>
          <p:nvSpPr>
            <p:cNvPr id="10274" name="Text Box 34"/>
            <p:cNvSpPr txBox="1">
              <a:spLocks noChangeArrowheads="1"/>
            </p:cNvSpPr>
            <p:nvPr/>
          </p:nvSpPr>
          <p:spPr bwMode="auto">
            <a:xfrm>
              <a:off x="1600200" y="4876800"/>
              <a:ext cx="2144754" cy="338554"/>
            </a:xfrm>
            <a:prstGeom prst="rect">
              <a:avLst/>
            </a:prstGeom>
            <a:noFill/>
            <a:ln w="9525">
              <a:noFill/>
              <a:miter lim="800000"/>
              <a:headEnd/>
              <a:tailEnd/>
            </a:ln>
            <a:effectLst/>
          </p:spPr>
          <p:txBody>
            <a:bodyPr wrap="none">
              <a:spAutoFit/>
            </a:bodyPr>
            <a:lstStyle/>
            <a:p>
              <a:r>
                <a:rPr lang="en-US" sz="1600" b="1">
                  <a:solidFill>
                    <a:schemeClr val="folHlink"/>
                  </a:solidFill>
                </a:rPr>
                <a:t>Program Accreditation</a:t>
              </a:r>
              <a:r>
                <a:rPr lang="en-US" sz="1600" b="1">
                  <a:solidFill>
                    <a:schemeClr val="bg2"/>
                  </a:solidFill>
                </a:rPr>
                <a:t> </a:t>
              </a:r>
            </a:p>
          </p:txBody>
        </p:sp>
        <p:sp>
          <p:nvSpPr>
            <p:cNvPr id="10275" name="Text Box 35"/>
            <p:cNvSpPr txBox="1">
              <a:spLocks noChangeArrowheads="1"/>
            </p:cNvSpPr>
            <p:nvPr/>
          </p:nvSpPr>
          <p:spPr bwMode="auto">
            <a:xfrm>
              <a:off x="212725" y="6030913"/>
              <a:ext cx="4560736" cy="307777"/>
            </a:xfrm>
            <a:prstGeom prst="rect">
              <a:avLst/>
            </a:prstGeom>
            <a:noFill/>
            <a:ln w="9525">
              <a:noFill/>
              <a:miter lim="800000"/>
              <a:headEnd/>
              <a:tailEnd/>
            </a:ln>
            <a:effectLst/>
          </p:spPr>
          <p:txBody>
            <a:bodyPr wrap="none">
              <a:spAutoFit/>
            </a:bodyPr>
            <a:lstStyle/>
            <a:p>
              <a:r>
                <a:rPr lang="en-US" sz="1400" b="1">
                  <a:solidFill>
                    <a:schemeClr val="accent2"/>
                  </a:solidFill>
                </a:rPr>
                <a:t>ABET - Accreditation Board for Engineering and Technology</a:t>
              </a:r>
              <a:endParaRPr lang="en-US" b="1">
                <a:solidFill>
                  <a:schemeClr val="bg2"/>
                </a:solidFill>
              </a:endParaRPr>
            </a:p>
          </p:txBody>
        </p:sp>
        <p:sp>
          <p:nvSpPr>
            <p:cNvPr id="10276" name="Text Box 36"/>
            <p:cNvSpPr txBox="1">
              <a:spLocks noChangeArrowheads="1"/>
            </p:cNvSpPr>
            <p:nvPr/>
          </p:nvSpPr>
          <p:spPr bwMode="auto">
            <a:xfrm>
              <a:off x="228600" y="6248400"/>
              <a:ext cx="5280613" cy="307777"/>
            </a:xfrm>
            <a:prstGeom prst="rect">
              <a:avLst/>
            </a:prstGeom>
            <a:noFill/>
            <a:ln w="9525">
              <a:noFill/>
              <a:miter lim="800000"/>
              <a:headEnd/>
              <a:tailEnd/>
            </a:ln>
            <a:effectLst/>
          </p:spPr>
          <p:txBody>
            <a:bodyPr wrap="none">
              <a:spAutoFit/>
            </a:bodyPr>
            <a:lstStyle/>
            <a:p>
              <a:r>
                <a:rPr lang="en-US" sz="1400" b="1">
                  <a:solidFill>
                    <a:schemeClr val="accent2"/>
                  </a:solidFill>
                </a:rPr>
                <a:t>NCEES - National Council of Examiners for Engineering and Surveying</a:t>
              </a:r>
              <a:endParaRPr lang="en-US" b="1">
                <a:solidFill>
                  <a:schemeClr val="bg2"/>
                </a:solidFill>
              </a:endParaRPr>
            </a:p>
          </p:txBody>
        </p:sp>
      </p:grpSp>
      <p:sp>
        <p:nvSpPr>
          <p:cNvPr id="2" name="Date Placeholder 1"/>
          <p:cNvSpPr>
            <a:spLocks noGrp="1"/>
          </p:cNvSpPr>
          <p:nvPr>
            <p:ph type="dt" sz="half" idx="10"/>
          </p:nvPr>
        </p:nvSpPr>
        <p:spPr/>
        <p:txBody>
          <a:bodyPr/>
          <a:lstStyle/>
          <a:p>
            <a:r>
              <a:rPr lang="en-US"/>
              <a:t>CE 4200</a:t>
            </a:r>
          </a:p>
        </p:txBody>
      </p:sp>
      <p:sp>
        <p:nvSpPr>
          <p:cNvPr id="3" name="Slide Number Placeholder 2"/>
          <p:cNvSpPr>
            <a:spLocks noGrp="1"/>
          </p:cNvSpPr>
          <p:nvPr>
            <p:ph type="sldNum" sz="quarter" idx="12"/>
          </p:nvPr>
        </p:nvSpPr>
        <p:spPr/>
        <p:txBody>
          <a:bodyPr/>
          <a:lstStyle/>
          <a:p>
            <a:fld id="{CA42C45A-1CAA-4510-9AED-5B4C21EA4F01}" type="slidenum">
              <a:rPr lang="en-US" smtClean="0"/>
              <a:pPr/>
              <a:t>50</a:t>
            </a:fld>
            <a:endParaRPr lang="en-US"/>
          </a:p>
        </p:txBody>
      </p:sp>
    </p:spTree>
    <p:extLst>
      <p:ext uri="{BB962C8B-B14F-4D97-AF65-F5344CB8AC3E}">
        <p14:creationId xmlns:p14="http://schemas.microsoft.com/office/powerpoint/2010/main" val="3959027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10539" y="184299"/>
            <a:ext cx="8229600" cy="6436380"/>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p:cNvSpPr txBox="1"/>
          <p:nvPr/>
        </p:nvSpPr>
        <p:spPr>
          <a:xfrm>
            <a:off x="6553201" y="6096000"/>
            <a:ext cx="3510705" cy="369332"/>
          </a:xfrm>
          <a:prstGeom prst="rect">
            <a:avLst/>
          </a:prstGeom>
          <a:noFill/>
        </p:spPr>
        <p:txBody>
          <a:bodyPr wrap="none" rtlCol="0">
            <a:spAutoFit/>
          </a:bodyPr>
          <a:lstStyle/>
          <a:p>
            <a:r>
              <a:rPr lang="en-US" dirty="0"/>
              <a:t>Source: Engineering Inc. (Dec 2002)</a:t>
            </a:r>
          </a:p>
        </p:txBody>
      </p:sp>
      <p:sp>
        <p:nvSpPr>
          <p:cNvPr id="6" name="Rectangle 2"/>
          <p:cNvSpPr txBox="1">
            <a:spLocks noChangeArrowheads="1"/>
          </p:cNvSpPr>
          <p:nvPr/>
        </p:nvSpPr>
        <p:spPr>
          <a:xfrm rot="16200000">
            <a:off x="-1795327" y="2835698"/>
            <a:ext cx="593370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QUALIFICATIONS BASED </a:t>
            </a:r>
          </a:p>
          <a:p>
            <a:r>
              <a:rPr lang="en-US" sz="4000" b="1" dirty="0"/>
              <a:t>SELECTION…</a:t>
            </a:r>
            <a:endParaRPr lang="en-US" sz="6000" b="1" dirty="0"/>
          </a:p>
        </p:txBody>
      </p:sp>
    </p:spTree>
    <p:extLst>
      <p:ext uri="{BB962C8B-B14F-4D97-AF65-F5344CB8AC3E}">
        <p14:creationId xmlns:p14="http://schemas.microsoft.com/office/powerpoint/2010/main" val="843695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44972" y="390895"/>
            <a:ext cx="4114800" cy="5826590"/>
          </a:xfrm>
          <a:prstGeom prst="rect">
            <a:avLst/>
          </a:prstGeom>
          <a:ln>
            <a:solidFill>
              <a:schemeClr val="accent1"/>
            </a:solidFill>
          </a:ln>
          <a:effectLst>
            <a:outerShdw blurRad="50800" dist="38100" dir="10800000" algn="r" rotWithShape="0">
              <a:prstClr val="black">
                <a:alpha val="40000"/>
              </a:prstClr>
            </a:outerShdw>
          </a:effectLst>
        </p:spPr>
      </p:pic>
      <p:pic>
        <p:nvPicPr>
          <p:cNvPr id="5" name="Picture 4"/>
          <p:cNvPicPr>
            <a:picLocks noChangeAspect="1"/>
          </p:cNvPicPr>
          <p:nvPr/>
        </p:nvPicPr>
        <p:blipFill>
          <a:blip r:embed="rId3"/>
          <a:stretch>
            <a:fillRect/>
          </a:stretch>
        </p:blipFill>
        <p:spPr>
          <a:xfrm>
            <a:off x="7012172" y="390896"/>
            <a:ext cx="4114800" cy="5826589"/>
          </a:xfrm>
          <a:prstGeom prst="rect">
            <a:avLst/>
          </a:prstGeom>
          <a:ln>
            <a:solidFill>
              <a:schemeClr val="accent1"/>
            </a:solidFill>
          </a:ln>
          <a:effectLst>
            <a:outerShdw blurRad="50800" dist="38100" dir="10800000" algn="r" rotWithShape="0">
              <a:prstClr val="black">
                <a:alpha val="40000"/>
              </a:prstClr>
            </a:outerShdw>
          </a:effectLst>
        </p:spPr>
      </p:pic>
      <p:sp>
        <p:nvSpPr>
          <p:cNvPr id="6" name="TextBox 5"/>
          <p:cNvSpPr txBox="1"/>
          <p:nvPr/>
        </p:nvSpPr>
        <p:spPr>
          <a:xfrm>
            <a:off x="6825614" y="6334495"/>
            <a:ext cx="4454681" cy="369332"/>
          </a:xfrm>
          <a:prstGeom prst="rect">
            <a:avLst/>
          </a:prstGeom>
          <a:noFill/>
        </p:spPr>
        <p:txBody>
          <a:bodyPr wrap="none" rtlCol="0">
            <a:spAutoFit/>
          </a:bodyPr>
          <a:lstStyle/>
          <a:p>
            <a:r>
              <a:rPr lang="en-US" dirty="0"/>
              <a:t>Source: ENGINEERING, INC. March/April 2015</a:t>
            </a:r>
          </a:p>
        </p:txBody>
      </p:sp>
      <p:sp>
        <p:nvSpPr>
          <p:cNvPr id="7" name="Rectangle 2"/>
          <p:cNvSpPr txBox="1">
            <a:spLocks noChangeArrowheads="1"/>
          </p:cNvSpPr>
          <p:nvPr/>
        </p:nvSpPr>
        <p:spPr>
          <a:xfrm rot="16200000">
            <a:off x="-1699634" y="2694966"/>
            <a:ext cx="593370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COMMODITIZATION OF </a:t>
            </a:r>
          </a:p>
          <a:p>
            <a:r>
              <a:rPr lang="en-US" sz="4000" b="1" dirty="0"/>
              <a:t>ENGINEERING WORK…</a:t>
            </a:r>
            <a:endParaRPr lang="en-US" sz="6000" b="1" dirty="0"/>
          </a:p>
        </p:txBody>
      </p:sp>
    </p:spTree>
    <p:extLst>
      <p:ext uri="{BB962C8B-B14F-4D97-AF65-F5344CB8AC3E}">
        <p14:creationId xmlns:p14="http://schemas.microsoft.com/office/powerpoint/2010/main" val="2285321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5497032" y="1257300"/>
            <a:ext cx="5667154" cy="5105400"/>
          </a:xfrm>
        </p:spPr>
        <p:txBody>
          <a:bodyPr>
            <a:normAutofit/>
          </a:bodyPr>
          <a:lstStyle/>
          <a:p>
            <a:pPr marL="0" indent="0">
              <a:buNone/>
            </a:pPr>
            <a:r>
              <a:rPr lang="en-US" sz="3600" dirty="0"/>
              <a:t>“An engineer is hired for his or her technical skills, fired for poor people skills, and promoted for leadership and management skills.”</a:t>
            </a:r>
          </a:p>
          <a:p>
            <a:pPr marL="0" indent="0" algn="r">
              <a:buNone/>
            </a:pPr>
            <a:r>
              <a:rPr lang="en-US" sz="3600" dirty="0"/>
              <a:t>-Jeffery S. Russell</a:t>
            </a:r>
          </a:p>
        </p:txBody>
      </p:sp>
      <p:pic>
        <p:nvPicPr>
          <p:cNvPr id="11266" name="Picture 2" descr="Jeffrey S. Russell: 'We wanted to make the university more accessible and friendly to the adult learne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656" y="1257300"/>
            <a:ext cx="3149600"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LEADERSHIP…</a:t>
            </a:r>
            <a:endParaRPr lang="en-US" sz="6000" b="1" dirty="0"/>
          </a:p>
        </p:txBody>
      </p:sp>
    </p:spTree>
    <p:extLst>
      <p:ext uri="{BB962C8B-B14F-4D97-AF65-F5344CB8AC3E}">
        <p14:creationId xmlns:p14="http://schemas.microsoft.com/office/powerpoint/2010/main" val="3031041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663300"/>
        </a:solidFill>
        <a:effectLst/>
      </p:bgPr>
    </p:bg>
    <p:spTree>
      <p:nvGrpSpPr>
        <p:cNvPr id="1" name=""/>
        <p:cNvGrpSpPr/>
        <p:nvPr/>
      </p:nvGrpSpPr>
      <p:grpSpPr>
        <a:xfrm>
          <a:off x="0" y="0"/>
          <a:ext cx="0" cy="0"/>
          <a:chOff x="0" y="0"/>
          <a:chExt cx="0" cy="0"/>
        </a:xfrm>
      </p:grpSpPr>
      <p:pic>
        <p:nvPicPr>
          <p:cNvPr id="60419" name="Picture 1"/>
          <p:cNvPicPr>
            <a:picLocks noChangeAspect="1" noChangeArrowheads="1"/>
          </p:cNvPicPr>
          <p:nvPr/>
        </p:nvPicPr>
        <p:blipFill>
          <a:blip r:embed="rId3" cstate="print"/>
          <a:srcRect/>
          <a:stretch>
            <a:fillRect/>
          </a:stretch>
        </p:blipFill>
        <p:spPr bwMode="auto">
          <a:xfrm>
            <a:off x="3048000" y="0"/>
            <a:ext cx="9144000" cy="6858000"/>
          </a:xfrm>
          <a:prstGeom prst="rect">
            <a:avLst/>
          </a:prstGeom>
          <a:noFill/>
          <a:ln w="9525">
            <a:noFill/>
            <a:miter lim="800000"/>
            <a:headEnd/>
            <a:tailEnd/>
          </a:ln>
        </p:spPr>
      </p:pic>
      <p:sp>
        <p:nvSpPr>
          <p:cNvPr id="6" name="TextBox 5"/>
          <p:cNvSpPr txBox="1"/>
          <p:nvPr/>
        </p:nvSpPr>
        <p:spPr>
          <a:xfrm rot="16200000">
            <a:off x="-1546916" y="2274839"/>
            <a:ext cx="5924531" cy="2308324"/>
          </a:xfrm>
          <a:prstGeom prst="rect">
            <a:avLst/>
          </a:prstGeom>
          <a:solidFill>
            <a:schemeClr val="bg1">
              <a:alpha val="0"/>
            </a:schemeClr>
          </a:solidFill>
        </p:spPr>
        <p:txBody>
          <a:bodyPr wrap="square">
            <a:spAutoFit/>
          </a:bodyPr>
          <a:lstStyle/>
          <a:p>
            <a:pPr>
              <a:defRPr/>
            </a:pPr>
            <a:r>
              <a:rPr lang="en-US" sz="4800" dirty="0">
                <a:solidFill>
                  <a:schemeClr val="bg1"/>
                </a:solidFill>
                <a:cs typeface="Times New Roman" pitchFamily="18" charset="0"/>
              </a:rPr>
              <a:t>“Trustworthiness is </a:t>
            </a:r>
          </a:p>
          <a:p>
            <a:pPr>
              <a:defRPr/>
            </a:pPr>
            <a:r>
              <a:rPr lang="en-US" sz="4800" dirty="0">
                <a:solidFill>
                  <a:schemeClr val="bg1"/>
                </a:solidFill>
                <a:cs typeface="Times New Roman" pitchFamily="18" charset="0"/>
              </a:rPr>
              <a:t>the first virtue of professional life.”</a:t>
            </a:r>
          </a:p>
        </p:txBody>
      </p:sp>
    </p:spTree>
    <p:extLst>
      <p:ext uri="{BB962C8B-B14F-4D97-AF65-F5344CB8AC3E}">
        <p14:creationId xmlns:p14="http://schemas.microsoft.com/office/powerpoint/2010/main" val="2689471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schemeClr val="accent2">
                <a:shade val="45000"/>
                <a:satMod val="135000"/>
              </a:schemeClr>
              <a:prstClr val="white"/>
            </a:duotone>
          </a:blip>
          <a:srcRect b="6611"/>
          <a:stretch/>
        </p:blipFill>
        <p:spPr>
          <a:xfrm>
            <a:off x="609599" y="525546"/>
            <a:ext cx="10972800" cy="6091891"/>
          </a:xfrm>
          <a:prstGeom prst="rect">
            <a:avLst/>
          </a:prstGeom>
        </p:spPr>
      </p:pic>
      <p:sp>
        <p:nvSpPr>
          <p:cNvPr id="2" name="Title 1"/>
          <p:cNvSpPr>
            <a:spLocks noGrp="1"/>
          </p:cNvSpPr>
          <p:nvPr>
            <p:ph type="title"/>
          </p:nvPr>
        </p:nvSpPr>
        <p:spPr>
          <a:xfrm>
            <a:off x="838199" y="300957"/>
            <a:ext cx="10515600" cy="1325563"/>
          </a:xfrm>
        </p:spPr>
        <p:txBody>
          <a:bodyPr>
            <a:normAutofit/>
          </a:bodyPr>
          <a:lstStyle/>
          <a:p>
            <a:r>
              <a:rPr lang="en-US" dirty="0"/>
              <a:t>Social Science… </a:t>
            </a:r>
            <a:r>
              <a:rPr lang="en-US" dirty="0">
                <a:solidFill>
                  <a:srgbClr val="222222"/>
                </a:solidFill>
              </a:rPr>
              <a:t>the scientific study of human society and social relationships</a:t>
            </a:r>
            <a:endParaRPr lang="en-US" dirty="0"/>
          </a:p>
        </p:txBody>
      </p:sp>
    </p:spTree>
    <p:extLst>
      <p:ext uri="{BB962C8B-B14F-4D97-AF65-F5344CB8AC3E}">
        <p14:creationId xmlns:p14="http://schemas.microsoft.com/office/powerpoint/2010/main" val="3257243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9467" y="753151"/>
            <a:ext cx="8485714" cy="5419048"/>
          </a:xfrm>
          <a:prstGeom prst="rect">
            <a:avLst/>
          </a:prstGeom>
        </p:spPr>
      </p:pic>
      <p:sp>
        <p:nvSpPr>
          <p:cNvPr id="3" name="TextBox 2"/>
          <p:cNvSpPr txBox="1"/>
          <p:nvPr/>
        </p:nvSpPr>
        <p:spPr>
          <a:xfrm rot="16200000">
            <a:off x="-1855200" y="2822614"/>
            <a:ext cx="5591173" cy="1107996"/>
          </a:xfrm>
          <a:prstGeom prst="rect">
            <a:avLst/>
          </a:prstGeom>
          <a:noFill/>
        </p:spPr>
        <p:txBody>
          <a:bodyPr wrap="square" rtlCol="0">
            <a:spAutoFit/>
          </a:bodyPr>
          <a:lstStyle/>
          <a:p>
            <a:r>
              <a:rPr lang="en-US" sz="2400" b="1" dirty="0"/>
              <a:t>APPENDIX K:</a:t>
            </a:r>
          </a:p>
          <a:p>
            <a:r>
              <a:rPr lang="en-US" sz="2400" dirty="0"/>
              <a:t>HUMANITIES AND SOCIAL SCIENCES</a:t>
            </a:r>
          </a:p>
          <a:p>
            <a:r>
              <a:rPr lang="en-US" dirty="0"/>
              <a:t>(ASCE BOK2E)</a:t>
            </a:r>
          </a:p>
        </p:txBody>
      </p:sp>
      <p:sp>
        <p:nvSpPr>
          <p:cNvPr id="4" name="Freeform 3"/>
          <p:cNvSpPr/>
          <p:nvPr/>
        </p:nvSpPr>
        <p:spPr>
          <a:xfrm>
            <a:off x="9324975" y="2284892"/>
            <a:ext cx="600075" cy="2162175"/>
          </a:xfrm>
          <a:custGeom>
            <a:avLst/>
            <a:gdLst>
              <a:gd name="connsiteX0" fmla="*/ 0 w 600075"/>
              <a:gd name="connsiteY0" fmla="*/ 2143125 h 2162175"/>
              <a:gd name="connsiteX1" fmla="*/ 9525 w 600075"/>
              <a:gd name="connsiteY1" fmla="*/ 552450 h 2162175"/>
              <a:gd name="connsiteX2" fmla="*/ 571500 w 600075"/>
              <a:gd name="connsiteY2" fmla="*/ 0 h 2162175"/>
              <a:gd name="connsiteX3" fmla="*/ 600075 w 600075"/>
              <a:gd name="connsiteY3" fmla="*/ 2009775 h 2162175"/>
              <a:gd name="connsiteX4" fmla="*/ 438150 w 600075"/>
              <a:gd name="connsiteY4" fmla="*/ 2152650 h 2162175"/>
              <a:gd name="connsiteX5" fmla="*/ 47625 w 600075"/>
              <a:gd name="connsiteY5" fmla="*/ 2162175 h 2162175"/>
              <a:gd name="connsiteX6" fmla="*/ 0 w 600075"/>
              <a:gd name="connsiteY6" fmla="*/ 2143125 h 21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2162175">
                <a:moveTo>
                  <a:pt x="0" y="2143125"/>
                </a:moveTo>
                <a:lnTo>
                  <a:pt x="9525" y="552450"/>
                </a:lnTo>
                <a:lnTo>
                  <a:pt x="571500" y="0"/>
                </a:lnTo>
                <a:lnTo>
                  <a:pt x="600075" y="2009775"/>
                </a:lnTo>
                <a:lnTo>
                  <a:pt x="438150" y="2152650"/>
                </a:lnTo>
                <a:lnTo>
                  <a:pt x="47625" y="2162175"/>
                </a:lnTo>
                <a:lnTo>
                  <a:pt x="0" y="2143125"/>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99622" y="1180213"/>
            <a:ext cx="3345403" cy="830997"/>
          </a:xfrm>
          <a:prstGeom prst="rect">
            <a:avLst/>
          </a:prstGeom>
          <a:noFill/>
        </p:spPr>
        <p:txBody>
          <a:bodyPr wrap="none" rtlCol="0">
            <a:spAutoFit/>
          </a:bodyPr>
          <a:lstStyle/>
          <a:p>
            <a:pPr algn="ctr"/>
            <a:r>
              <a:rPr lang="en-US" sz="2400" dirty="0">
                <a:solidFill>
                  <a:srgbClr val="C00000"/>
                </a:solidFill>
                <a:effectLst>
                  <a:outerShdw blurRad="38100" dist="38100" dir="2700000" algn="tl">
                    <a:srgbClr val="000000">
                      <a:alpha val="43137"/>
                    </a:srgbClr>
                  </a:outerShdw>
                </a:effectLst>
              </a:rPr>
              <a:t>CIVIL ENGINEERING </a:t>
            </a:r>
          </a:p>
          <a:p>
            <a:pPr algn="ctr"/>
            <a:r>
              <a:rPr lang="en-US" sz="2400" dirty="0">
                <a:solidFill>
                  <a:srgbClr val="C00000"/>
                </a:solidFill>
                <a:effectLst>
                  <a:outerShdw blurRad="38100" dist="38100" dir="2700000" algn="tl">
                    <a:srgbClr val="000000">
                      <a:alpha val="43137"/>
                    </a:srgbClr>
                  </a:outerShdw>
                </a:effectLst>
              </a:rPr>
              <a:t>PROFESSIONAL PRACTICE</a:t>
            </a:r>
          </a:p>
        </p:txBody>
      </p:sp>
    </p:spTree>
    <p:extLst>
      <p:ext uri="{BB962C8B-B14F-4D97-AF65-F5344CB8AC3E}">
        <p14:creationId xmlns:p14="http://schemas.microsoft.com/office/powerpoint/2010/main" val="3149233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99746" y="171450"/>
            <a:ext cx="6393014" cy="6400800"/>
          </a:xfrm>
          <a:prstGeom prst="rect">
            <a:avLst/>
          </a:prstGeom>
        </p:spPr>
      </p:pic>
    </p:spTree>
    <p:extLst>
      <p:ext uri="{BB962C8B-B14F-4D97-AF65-F5344CB8AC3E}">
        <p14:creationId xmlns:p14="http://schemas.microsoft.com/office/powerpoint/2010/main" val="233608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rot="16200000">
            <a:off x="-1822516" y="2816737"/>
            <a:ext cx="6194267" cy="1325563"/>
          </a:xfrm>
        </p:spPr>
        <p:txBody>
          <a:bodyPr/>
          <a:lstStyle/>
          <a:p>
            <a:r>
              <a:rPr lang="en-US" dirty="0"/>
              <a:t>Social Sciences</a:t>
            </a:r>
            <a:br>
              <a:rPr lang="en-US" dirty="0"/>
            </a:br>
            <a:r>
              <a:rPr lang="en-US" sz="2800" dirty="0"/>
              <a:t>CE BOK 3</a:t>
            </a:r>
            <a:r>
              <a:rPr lang="en-US" sz="2800" baseline="30000" dirty="0"/>
              <a:t>rd</a:t>
            </a:r>
            <a:r>
              <a:rPr lang="en-US" sz="2800" dirty="0"/>
              <a:t> Edition</a:t>
            </a:r>
          </a:p>
        </p:txBody>
      </p:sp>
      <p:pic>
        <p:nvPicPr>
          <p:cNvPr id="2" name="Picture 1">
            <a:extLst>
              <a:ext uri="{FF2B5EF4-FFF2-40B4-BE49-F238E27FC236}">
                <a16:creationId xmlns:a16="http://schemas.microsoft.com/office/drawing/2014/main" id="{C37C45BB-9350-4C53-B43C-E19FB1956C17}"/>
              </a:ext>
            </a:extLst>
          </p:cNvPr>
          <p:cNvPicPr>
            <a:picLocks noChangeAspect="1"/>
          </p:cNvPicPr>
          <p:nvPr/>
        </p:nvPicPr>
        <p:blipFill>
          <a:blip r:embed="rId2"/>
          <a:stretch>
            <a:fillRect/>
          </a:stretch>
        </p:blipFill>
        <p:spPr>
          <a:xfrm>
            <a:off x="3338943" y="201876"/>
            <a:ext cx="7662432" cy="6454248"/>
          </a:xfrm>
          <a:prstGeom prst="rect">
            <a:avLst/>
          </a:prstGeom>
        </p:spPr>
      </p:pic>
    </p:spTree>
    <p:extLst>
      <p:ext uri="{BB962C8B-B14F-4D97-AF65-F5344CB8AC3E}">
        <p14:creationId xmlns:p14="http://schemas.microsoft.com/office/powerpoint/2010/main" val="408897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DEFINITIONS</a:t>
            </a:r>
          </a:p>
        </p:txBody>
      </p:sp>
      <p:sp>
        <p:nvSpPr>
          <p:cNvPr id="6" name="Text Placeholder 5"/>
          <p:cNvSpPr>
            <a:spLocks noGrp="1"/>
          </p:cNvSpPr>
          <p:nvPr>
            <p:ph type="body" idx="1"/>
          </p:nvPr>
        </p:nvSpPr>
        <p:spPr/>
        <p:txBody>
          <a:bodyPr>
            <a:normAutofit/>
          </a:bodyPr>
          <a:lstStyle/>
          <a:p>
            <a:r>
              <a:rPr lang="en-US" sz="2800" dirty="0"/>
              <a:t>Social Science Considerations in Civil Engineering</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Fall  2021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2793556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1071</Words>
  <Application>Microsoft Office PowerPoint</Application>
  <PresentationFormat>Widescreen</PresentationFormat>
  <Paragraphs>199</Paragraphs>
  <Slides>55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Arial Narrow</vt:lpstr>
      <vt:lpstr>Calibri</vt:lpstr>
      <vt:lpstr>Calibri Light</vt:lpstr>
      <vt:lpstr>Wingdings</vt:lpstr>
      <vt:lpstr>Office Theme</vt:lpstr>
      <vt:lpstr>Social Science considerations in  Civil Engineering</vt:lpstr>
      <vt:lpstr>BASIS FOR THIS LECTURE</vt:lpstr>
      <vt:lpstr>PowerPoint Presentation</vt:lpstr>
      <vt:lpstr>BOK3E Outcomes</vt:lpstr>
      <vt:lpstr>Social Sciences CE BOK 3rd Edition</vt:lpstr>
      <vt:lpstr>PowerPoint Presentation</vt:lpstr>
      <vt:lpstr>PowerPoint Presentation</vt:lpstr>
      <vt:lpstr>Social Sciences CE BOK 3rd Edition</vt:lpstr>
      <vt:lpstr>SOME DEFINITIONS</vt:lpstr>
      <vt:lpstr>PowerPoint Presentation</vt:lpstr>
      <vt:lpstr>Social Sciences… Definition</vt:lpstr>
      <vt:lpstr>Social Sciences… Definition</vt:lpstr>
      <vt:lpstr>Social Sciences… Definition</vt:lpstr>
      <vt:lpstr>Social Sciences… Definition</vt:lpstr>
      <vt:lpstr>A BRIEF QUIZ</vt:lpstr>
      <vt:lpstr>QUIZ: Major Engineering Disasters</vt:lpstr>
      <vt:lpstr>South Fork Dam (1889) Johnstown, Pennsylvania</vt:lpstr>
      <vt:lpstr>Quebec Bridge (1907) Quebec City, Canada</vt:lpstr>
      <vt:lpstr>RMS Titanic (1912) North Atlantic Ocean (41°43′55″N 49°56′45″W)</vt:lpstr>
      <vt:lpstr>St. Francis Dam (1928) Santa Clarita, California</vt:lpstr>
      <vt:lpstr>Tacoma Narrows Bridge (1940) Tacoma, Washington</vt:lpstr>
      <vt:lpstr>Hyatt Regency Hotel Walkway Collapse (1981) Kansas City, Missouri</vt:lpstr>
      <vt:lpstr>Chernobyl Nuclear Power Plant (1986) Pripyat, Ukraine, Soviet Union</vt:lpstr>
      <vt:lpstr>World Trade Center (2001) New York City, New York</vt:lpstr>
      <vt:lpstr>Space Shuttle Columbia Disaster (2003) over Northeast Texas and Louisiana</vt:lpstr>
      <vt:lpstr>I-35W Mississippi River Bridge (2007) Minneapolis, Minnesota</vt:lpstr>
      <vt:lpstr>Deepwater Horizon (2010) Gulf of Mexico, USA</vt:lpstr>
      <vt:lpstr>Tōhoku Earthquake and Tsunami (2011) Oshika Peninsula, Japan</vt:lpstr>
      <vt:lpstr>Florida International Pedestrian Bridge (2019) Miami, Florida</vt:lpstr>
      <vt:lpstr>From the Historical Record…</vt:lpstr>
      <vt:lpstr>PowerPoint Presentation</vt:lpstr>
      <vt:lpstr>Some Civil Engineering / Social Science Vignettes</vt:lpstr>
      <vt:lpstr>PowerPoint Presentation</vt:lpstr>
      <vt:lpstr>Guest Lecture Kylan Francis, PE Director, Transportation Planning &amp; Development TxDOT Lubbock</vt:lpstr>
      <vt:lpstr>Texas Loop 88 Lubbock, TX</vt:lpstr>
      <vt:lpstr>Technical Report Aubrey A. Spear, PE, et al. City of Lubbock Water Utilities Lubbock, Texas</vt:lpstr>
      <vt:lpstr>Meeting our increasing demand for water… </vt:lpstr>
      <vt:lpstr>Topic Lecture William D. Lawson, PE, PhD Associate Professor Texas Tech University</vt:lpstr>
      <vt:lpstr>How Big is Your Lens?</vt:lpstr>
      <vt:lpstr>Technical Paper Stephen J. Ressler, PE, PhD Professor US Military Academy at West Point</vt:lpstr>
      <vt:lpstr>ASCE  Policy Statement 465</vt:lpstr>
      <vt:lpstr>Technical Paper Daniel Sage, et al. Senior Lecturer in Organizational Behavior Loughborough University, UK</vt:lpstr>
      <vt:lpstr>Enhancing Resilience…</vt:lpstr>
      <vt:lpstr>Technical Paper Nils SØrensen, et al. Danish Building Research Institute Aalborg University, Denmark</vt:lpstr>
      <vt:lpstr>BIM is  10% technology and 90% sociology…</vt:lpstr>
      <vt:lpstr>Transportation Training William D. Lawson, et al. Multidisciplinary Research in Transportation Texas Tech University</vt:lpstr>
      <vt:lpstr>Who Establishes Level of Service (LOS)?  RELATIONSHIP BETWEEN LOS AND RESOURCES</vt:lpstr>
      <vt:lpstr>And we have discussed many more…</vt:lpstr>
      <vt:lpstr>PowerPoint Presentation</vt:lpstr>
      <vt:lpstr>LICENSING:  the product of collaboration between Industry, Government &amp; Education</vt:lpstr>
      <vt:lpstr>PowerPoint Presentation</vt:lpstr>
      <vt:lpstr>PowerPoint Presentation</vt:lpstr>
      <vt:lpstr>PowerPoint Presentation</vt:lpstr>
      <vt:lpstr>PowerPoint Presentation</vt:lpstr>
      <vt:lpstr>Social Science… the scientific study of human society and social relationships</vt:lpstr>
    </vt:vector>
  </TitlesOfParts>
  <Company>Texas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Lawson, William D</dc:creator>
  <cp:lastModifiedBy>Lawson, William D</cp:lastModifiedBy>
  <cp:revision>78</cp:revision>
  <cp:lastPrinted>2020-11-18T12:48:39Z</cp:lastPrinted>
  <dcterms:created xsi:type="dcterms:W3CDTF">2018-11-06T19:35:14Z</dcterms:created>
  <dcterms:modified xsi:type="dcterms:W3CDTF">2021-11-17T13:46:42Z</dcterms:modified>
</cp:coreProperties>
</file>